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63"/>
  </p:notesMasterIdLst>
  <p:handoutMasterIdLst>
    <p:handoutMasterId r:id="rId64"/>
  </p:handoutMasterIdLst>
  <p:sldIdLst>
    <p:sldId id="398" r:id="rId5"/>
    <p:sldId id="409" r:id="rId6"/>
    <p:sldId id="408" r:id="rId7"/>
    <p:sldId id="399" r:id="rId8"/>
    <p:sldId id="293" r:id="rId9"/>
    <p:sldId id="297" r:id="rId10"/>
    <p:sldId id="350" r:id="rId11"/>
    <p:sldId id="351" r:id="rId12"/>
    <p:sldId id="306" r:id="rId13"/>
    <p:sldId id="352" r:id="rId14"/>
    <p:sldId id="354" r:id="rId15"/>
    <p:sldId id="316" r:id="rId16"/>
    <p:sldId id="355" r:id="rId17"/>
    <p:sldId id="356" r:id="rId18"/>
    <p:sldId id="357" r:id="rId19"/>
    <p:sldId id="335" r:id="rId20"/>
    <p:sldId id="420" r:id="rId21"/>
    <p:sldId id="309" r:id="rId22"/>
    <p:sldId id="380" r:id="rId23"/>
    <p:sldId id="313" r:id="rId24"/>
    <p:sldId id="332" r:id="rId25"/>
    <p:sldId id="401" r:id="rId26"/>
    <p:sldId id="379" r:id="rId27"/>
    <p:sldId id="359" r:id="rId28"/>
    <p:sldId id="381" r:id="rId29"/>
    <p:sldId id="382" r:id="rId30"/>
    <p:sldId id="383" r:id="rId31"/>
    <p:sldId id="338" r:id="rId32"/>
    <p:sldId id="366" r:id="rId33"/>
    <p:sldId id="384" r:id="rId34"/>
    <p:sldId id="385" r:id="rId35"/>
    <p:sldId id="386" r:id="rId36"/>
    <p:sldId id="387" r:id="rId37"/>
    <p:sldId id="376" r:id="rId38"/>
    <p:sldId id="388" r:id="rId39"/>
    <p:sldId id="367" r:id="rId40"/>
    <p:sldId id="389" r:id="rId41"/>
    <p:sldId id="390" r:id="rId42"/>
    <p:sldId id="391" r:id="rId43"/>
    <p:sldId id="392" r:id="rId44"/>
    <p:sldId id="378" r:id="rId45"/>
    <p:sldId id="393" r:id="rId46"/>
    <p:sldId id="403" r:id="rId47"/>
    <p:sldId id="406" r:id="rId48"/>
    <p:sldId id="404" r:id="rId49"/>
    <p:sldId id="397" r:id="rId50"/>
    <p:sldId id="407" r:id="rId51"/>
    <p:sldId id="410" r:id="rId52"/>
    <p:sldId id="411" r:id="rId53"/>
    <p:sldId id="412" r:id="rId54"/>
    <p:sldId id="413" r:id="rId55"/>
    <p:sldId id="414" r:id="rId56"/>
    <p:sldId id="415" r:id="rId57"/>
    <p:sldId id="417" r:id="rId58"/>
    <p:sldId id="418" r:id="rId59"/>
    <p:sldId id="419" r:id="rId60"/>
    <p:sldId id="416" r:id="rId61"/>
    <p:sldId id="28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ustomer Guide" id="{2D61F00A-2337-4CF3-B255-5283CDF069E7}">
          <p14:sldIdLst>
            <p14:sldId id="398"/>
            <p14:sldId id="409"/>
            <p14:sldId id="408"/>
          </p14:sldIdLst>
        </p14:section>
        <p14:section name="1: ID Verified Account" id="{B9B7A969-E257-4F5B-B64B-58A1F16E3CBD}">
          <p14:sldIdLst>
            <p14:sldId id="399"/>
            <p14:sldId id="293"/>
            <p14:sldId id="297"/>
          </p14:sldIdLst>
        </p14:section>
        <p14:section name="2: FGIS Registration (Org Creation)" id="{56A59F17-8343-4F54-ACFE-E1A1995CFF34}">
          <p14:sldIdLst>
            <p14:sldId id="350"/>
          </p14:sldIdLst>
        </p14:section>
        <p14:section name="3: MyFGIS Number" id="{D1873E51-A2B1-4861-8C34-E939B067E74E}">
          <p14:sldIdLst>
            <p14:sldId id="351"/>
            <p14:sldId id="306"/>
            <p14:sldId id="352"/>
          </p14:sldIdLst>
        </p14:section>
        <p14:section name="4: Review USDA Accounts" id="{19655B72-0EFB-41D9-9D9D-9D298ED7601D}">
          <p14:sldIdLst>
            <p14:sldId id="354"/>
            <p14:sldId id="316"/>
          </p14:sldIdLst>
        </p14:section>
        <p14:section name="5: Request/Link USDA Accounts" id="{A3A4D725-C646-4A2E-A6F4-08629E53B09B}">
          <p14:sldIdLst>
            <p14:sldId id="355"/>
            <p14:sldId id="356"/>
          </p14:sldIdLst>
        </p14:section>
        <p14:section name="6: Default Settings" id="{3019872C-3824-4198-B20C-90D4EB411D3C}">
          <p14:sldIdLst>
            <p14:sldId id="357"/>
          </p14:sldIdLst>
        </p14:section>
        <p14:section name="MyFGIS Panel" id="{A9FD1567-816A-46A7-AA03-4C0D01843096}">
          <p14:sldIdLst>
            <p14:sldId id="335"/>
            <p14:sldId id="420"/>
            <p14:sldId id="309"/>
          </p14:sldIdLst>
        </p14:section>
        <p14:section name="Request Access" id="{05F9CA71-CD10-4287-9ECC-7A9AE5AB95C8}">
          <p14:sldIdLst>
            <p14:sldId id="380"/>
          </p14:sldIdLst>
        </p14:section>
        <p14:section name="Associations vs. Roles" id="{4F18FB7D-258B-47EE-B301-9DBFFBBB9E3B}">
          <p14:sldIdLst>
            <p14:sldId id="313"/>
            <p14:sldId id="332"/>
            <p14:sldId id="401"/>
            <p14:sldId id="379"/>
          </p14:sldIdLst>
        </p14:section>
        <p14:section name="Review Access Requests" id="{78AF3C70-E600-4218-8CB5-830F7E34404F}">
          <p14:sldIdLst>
            <p14:sldId id="359"/>
            <p14:sldId id="381"/>
            <p14:sldId id="382"/>
            <p14:sldId id="383"/>
          </p14:sldIdLst>
        </p14:section>
        <p14:section name="Managing Roles" id="{D3F9F2E9-9ED9-4340-B0A7-7E35CE57FD1A}">
          <p14:sldIdLst>
            <p14:sldId id="338"/>
          </p14:sldIdLst>
        </p14:section>
        <p14:section name="Assigning Roles" id="{F9C01F64-A0F7-4CC1-8F56-C2BEE64103C9}">
          <p14:sldIdLst>
            <p14:sldId id="366"/>
            <p14:sldId id="384"/>
            <p14:sldId id="385"/>
            <p14:sldId id="386"/>
            <p14:sldId id="387"/>
          </p14:sldIdLst>
        </p14:section>
        <p14:section name="Expiring Roles" id="{871F35E4-0678-4263-990E-C1C769793FFC}">
          <p14:sldIdLst>
            <p14:sldId id="376"/>
            <p14:sldId id="388"/>
          </p14:sldIdLst>
        </p14:section>
        <p14:section name="Terminate Role" id="{29F17CB9-E70E-4F2F-9A04-4307C37C977B}">
          <p14:sldIdLst>
            <p14:sldId id="367"/>
            <p14:sldId id="389"/>
            <p14:sldId id="390"/>
            <p14:sldId id="391"/>
            <p14:sldId id="392"/>
          </p14:sldIdLst>
        </p14:section>
        <p14:section name="Request Access on Behalf of" id="{F8ECEE5B-5E12-4C93-9AD0-2A3AC5E92E25}">
          <p14:sldIdLst>
            <p14:sldId id="378"/>
            <p14:sldId id="393"/>
          </p14:sldIdLst>
        </p14:section>
        <p14:section name="View Bills" id="{C63540A6-154A-4848-AD19-D9D10D6DA53E}">
          <p14:sldIdLst>
            <p14:sldId id="403"/>
            <p14:sldId id="406"/>
            <p14:sldId id="404"/>
            <p14:sldId id="397"/>
          </p14:sldIdLst>
        </p14:section>
        <p14:section name="View Certs" id="{E9837403-88DD-4E87-B5A6-3DF2164434F2}">
          <p14:sldIdLst>
            <p14:sldId id="407"/>
          </p14:sldIdLst>
        </p14:section>
        <p14:section name="View IDW" id="{E8BA2FA3-0E61-43AF-ABA8-2B93776DDE9A}">
          <p14:sldIdLst>
            <p14:sldId id="410"/>
          </p14:sldIdLst>
        </p14:section>
        <p14:section name="Service Request" id="{9C34B3BE-6C33-47BA-A690-123B0ADBF659}">
          <p14:sldIdLst>
            <p14:sldId id="411"/>
            <p14:sldId id="412"/>
            <p14:sldId id="413"/>
          </p14:sldIdLst>
        </p14:section>
        <p14:section name="Preferences" id="{4C6DB5CC-BEAE-4660-8711-06FF2108DD70}">
          <p14:sldIdLst>
            <p14:sldId id="414"/>
          </p14:sldIdLst>
        </p14:section>
        <p14:section name="Contacts" id="{64ACA798-E1BB-4C36-A897-C2D350DB25FB}">
          <p14:sldIdLst>
            <p14:sldId id="415"/>
            <p14:sldId id="417"/>
            <p14:sldId id="418"/>
            <p14:sldId id="419"/>
            <p14:sldId id="416"/>
          </p14:sldIdLst>
        </p14:section>
        <p14:section name="Conclusion" id="{985715BD-7203-4AF9-AA5B-0D8D12632307}">
          <p14:sldIdLst>
            <p14:sldId id="285"/>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744"/>
    <a:srgbClr val="0071B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3DA81-0D2D-40FD-BED8-0F58B33C514E}" v="4" dt="2023-09-20T18:38:33.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5468" autoAdjust="0"/>
  </p:normalViewPr>
  <p:slideViewPr>
    <p:cSldViewPr snapToGrid="0">
      <p:cViewPr varScale="1">
        <p:scale>
          <a:sx n="106" d="100"/>
          <a:sy n="106" d="100"/>
        </p:scale>
        <p:origin x="492" y="114"/>
      </p:cViewPr>
      <p:guideLst>
        <p:guide pos="3840"/>
        <p:guide orient="horz" pos="2160"/>
      </p:guideLst>
    </p:cSldViewPr>
  </p:slideViewPr>
  <p:outlineViewPr>
    <p:cViewPr>
      <p:scale>
        <a:sx n="33" d="100"/>
        <a:sy n="33" d="100"/>
      </p:scale>
      <p:origin x="0" y="-12066"/>
    </p:cViewPr>
  </p:outlineViewPr>
  <p:notesTextViewPr>
    <p:cViewPr>
      <p:scale>
        <a:sx n="1" d="1"/>
        <a:sy n="1" d="1"/>
      </p:scale>
      <p:origin x="0" y="0"/>
    </p:cViewPr>
  </p:notesTextViewPr>
  <p:sorterViewPr>
    <p:cViewPr>
      <p:scale>
        <a:sx n="140" d="100"/>
        <a:sy n="14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286EA4-10FF-43E9-A5AB-7CEA0318F2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A95EA1-FC2D-40F9-B4FD-DFBB73163F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86BAC7-A4AD-4134-A3E5-79F1259F1261}" type="datetimeFigureOut">
              <a:rPr lang="en-US" smtClean="0"/>
              <a:t>9/21/2023</a:t>
            </a:fld>
            <a:endParaRPr lang="en-US"/>
          </a:p>
        </p:txBody>
      </p:sp>
      <p:sp>
        <p:nvSpPr>
          <p:cNvPr id="4" name="Footer Placeholder 3">
            <a:extLst>
              <a:ext uri="{FF2B5EF4-FFF2-40B4-BE49-F238E27FC236}">
                <a16:creationId xmlns:a16="http://schemas.microsoft.com/office/drawing/2014/main" id="{46E23D47-026D-43B7-9749-4D0DC81E2C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880916-FD61-4ED2-B049-BB2829DAC3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6F3E2-D9E8-4A30-8AA4-FB2B58EB5449}" type="slidenum">
              <a:rPr lang="en-US" smtClean="0"/>
              <a:t>‹#›</a:t>
            </a:fld>
            <a:endParaRPr lang="en-US"/>
          </a:p>
        </p:txBody>
      </p:sp>
    </p:spTree>
    <p:extLst>
      <p:ext uri="{BB962C8B-B14F-4D97-AF65-F5344CB8AC3E}">
        <p14:creationId xmlns:p14="http://schemas.microsoft.com/office/powerpoint/2010/main" val="242146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F04FF-E568-4B2C-944A-48E44220D3B5}"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8BF03-5271-4237-9243-058971DE522E}" type="slidenum">
              <a:rPr lang="en-US" smtClean="0"/>
              <a:t>‹#›</a:t>
            </a:fld>
            <a:endParaRPr lang="en-US"/>
          </a:p>
        </p:txBody>
      </p:sp>
    </p:spTree>
    <p:extLst>
      <p:ext uri="{BB962C8B-B14F-4D97-AF65-F5344CB8AC3E}">
        <p14:creationId xmlns:p14="http://schemas.microsoft.com/office/powerpoint/2010/main" val="176119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1</a:t>
            </a:fld>
            <a:endParaRPr lang="en-US"/>
          </a:p>
        </p:txBody>
      </p:sp>
    </p:spTree>
    <p:extLst>
      <p:ext uri="{BB962C8B-B14F-4D97-AF65-F5344CB8AC3E}">
        <p14:creationId xmlns:p14="http://schemas.microsoft.com/office/powerpoint/2010/main" val="247926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8BF03-5271-4237-9243-058971DE522E}" type="slidenum">
              <a:rPr lang="en-US" smtClean="0"/>
              <a:t>14</a:t>
            </a:fld>
            <a:endParaRPr lang="en-US"/>
          </a:p>
        </p:txBody>
      </p:sp>
    </p:spTree>
    <p:extLst>
      <p:ext uri="{BB962C8B-B14F-4D97-AF65-F5344CB8AC3E}">
        <p14:creationId xmlns:p14="http://schemas.microsoft.com/office/powerpoint/2010/main" val="118816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ED33C-30DF-48E6-A3A0-B9516C7C8521}" type="slidenum">
              <a:rPr lang="en-US" smtClean="0"/>
              <a:pPr/>
              <a:t>15</a:t>
            </a:fld>
            <a:endParaRPr lang="en-US" dirty="0"/>
          </a:p>
        </p:txBody>
      </p:sp>
    </p:spTree>
    <p:extLst>
      <p:ext uri="{BB962C8B-B14F-4D97-AF65-F5344CB8AC3E}">
        <p14:creationId xmlns:p14="http://schemas.microsoft.com/office/powerpoint/2010/main" val="268664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16</a:t>
            </a:fld>
            <a:endParaRPr lang="en-US"/>
          </a:p>
        </p:txBody>
      </p:sp>
    </p:spTree>
    <p:extLst>
      <p:ext uri="{BB962C8B-B14F-4D97-AF65-F5344CB8AC3E}">
        <p14:creationId xmlns:p14="http://schemas.microsoft.com/office/powerpoint/2010/main" val="182882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ED33C-30DF-48E6-A3A0-B9516C7C8521}" type="slidenum">
              <a:rPr lang="en-US" smtClean="0"/>
              <a:pPr/>
              <a:t>18</a:t>
            </a:fld>
            <a:endParaRPr lang="en-US" dirty="0"/>
          </a:p>
        </p:txBody>
      </p:sp>
    </p:spTree>
    <p:extLst>
      <p:ext uri="{BB962C8B-B14F-4D97-AF65-F5344CB8AC3E}">
        <p14:creationId xmlns:p14="http://schemas.microsoft.com/office/powerpoint/2010/main" val="153531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ED33C-30DF-48E6-A3A0-B9516C7C8521}" type="slidenum">
              <a:rPr lang="en-US" smtClean="0"/>
              <a:pPr/>
              <a:t>19</a:t>
            </a:fld>
            <a:endParaRPr lang="en-US" dirty="0"/>
          </a:p>
        </p:txBody>
      </p:sp>
    </p:spTree>
    <p:extLst>
      <p:ext uri="{BB962C8B-B14F-4D97-AF65-F5344CB8AC3E}">
        <p14:creationId xmlns:p14="http://schemas.microsoft.com/office/powerpoint/2010/main" val="256272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21</a:t>
            </a:fld>
            <a:endParaRPr lang="en-US"/>
          </a:p>
        </p:txBody>
      </p:sp>
    </p:spTree>
    <p:extLst>
      <p:ext uri="{BB962C8B-B14F-4D97-AF65-F5344CB8AC3E}">
        <p14:creationId xmlns:p14="http://schemas.microsoft.com/office/powerpoint/2010/main" val="1900844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22</a:t>
            </a:fld>
            <a:endParaRPr lang="en-US"/>
          </a:p>
        </p:txBody>
      </p:sp>
    </p:spTree>
    <p:extLst>
      <p:ext uri="{BB962C8B-B14F-4D97-AF65-F5344CB8AC3E}">
        <p14:creationId xmlns:p14="http://schemas.microsoft.com/office/powerpoint/2010/main" val="142804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23</a:t>
            </a:fld>
            <a:endParaRPr lang="en-US"/>
          </a:p>
        </p:txBody>
      </p:sp>
    </p:spTree>
    <p:extLst>
      <p:ext uri="{BB962C8B-B14F-4D97-AF65-F5344CB8AC3E}">
        <p14:creationId xmlns:p14="http://schemas.microsoft.com/office/powerpoint/2010/main" val="8178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24</a:t>
            </a:fld>
            <a:endParaRPr lang="en-US"/>
          </a:p>
        </p:txBody>
      </p:sp>
    </p:spTree>
    <p:extLst>
      <p:ext uri="{BB962C8B-B14F-4D97-AF65-F5344CB8AC3E}">
        <p14:creationId xmlns:p14="http://schemas.microsoft.com/office/powerpoint/2010/main" val="291076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43</a:t>
            </a:fld>
            <a:endParaRPr lang="en-US" dirty="0"/>
          </a:p>
        </p:txBody>
      </p:sp>
    </p:spTree>
    <p:extLst>
      <p:ext uri="{BB962C8B-B14F-4D97-AF65-F5344CB8AC3E}">
        <p14:creationId xmlns:p14="http://schemas.microsoft.com/office/powerpoint/2010/main" val="212417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a:t>
            </a:fld>
            <a:endParaRPr lang="en-US"/>
          </a:p>
        </p:txBody>
      </p:sp>
    </p:spTree>
    <p:extLst>
      <p:ext uri="{BB962C8B-B14F-4D97-AF65-F5344CB8AC3E}">
        <p14:creationId xmlns:p14="http://schemas.microsoft.com/office/powerpoint/2010/main" val="2865571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44</a:t>
            </a:fld>
            <a:endParaRPr lang="en-US" dirty="0"/>
          </a:p>
        </p:txBody>
      </p:sp>
    </p:spTree>
    <p:extLst>
      <p:ext uri="{BB962C8B-B14F-4D97-AF65-F5344CB8AC3E}">
        <p14:creationId xmlns:p14="http://schemas.microsoft.com/office/powerpoint/2010/main" val="425684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45</a:t>
            </a:fld>
            <a:endParaRPr lang="en-US" dirty="0"/>
          </a:p>
        </p:txBody>
      </p:sp>
    </p:spTree>
    <p:extLst>
      <p:ext uri="{BB962C8B-B14F-4D97-AF65-F5344CB8AC3E}">
        <p14:creationId xmlns:p14="http://schemas.microsoft.com/office/powerpoint/2010/main" val="329423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46</a:t>
            </a:fld>
            <a:endParaRPr lang="en-US" dirty="0"/>
          </a:p>
        </p:txBody>
      </p:sp>
    </p:spTree>
    <p:extLst>
      <p:ext uri="{BB962C8B-B14F-4D97-AF65-F5344CB8AC3E}">
        <p14:creationId xmlns:p14="http://schemas.microsoft.com/office/powerpoint/2010/main" val="42512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47</a:t>
            </a:fld>
            <a:endParaRPr lang="en-US" dirty="0"/>
          </a:p>
        </p:txBody>
      </p:sp>
    </p:spTree>
    <p:extLst>
      <p:ext uri="{BB962C8B-B14F-4D97-AF65-F5344CB8AC3E}">
        <p14:creationId xmlns:p14="http://schemas.microsoft.com/office/powerpoint/2010/main" val="1211269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48</a:t>
            </a:fld>
            <a:endParaRPr lang="en-US" dirty="0"/>
          </a:p>
        </p:txBody>
      </p:sp>
    </p:spTree>
    <p:extLst>
      <p:ext uri="{BB962C8B-B14F-4D97-AF65-F5344CB8AC3E}">
        <p14:creationId xmlns:p14="http://schemas.microsoft.com/office/powerpoint/2010/main" val="3840743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8BF03-5271-4237-9243-058971DE522E}" type="slidenum">
              <a:rPr lang="en-US" smtClean="0"/>
              <a:t>58</a:t>
            </a:fld>
            <a:endParaRPr lang="en-US"/>
          </a:p>
        </p:txBody>
      </p:sp>
    </p:spTree>
    <p:extLst>
      <p:ext uri="{BB962C8B-B14F-4D97-AF65-F5344CB8AC3E}">
        <p14:creationId xmlns:p14="http://schemas.microsoft.com/office/powerpoint/2010/main" val="12895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5</a:t>
            </a:fld>
            <a:endParaRPr lang="en-US"/>
          </a:p>
        </p:txBody>
      </p:sp>
    </p:spTree>
    <p:extLst>
      <p:ext uri="{BB962C8B-B14F-4D97-AF65-F5344CB8AC3E}">
        <p14:creationId xmlns:p14="http://schemas.microsoft.com/office/powerpoint/2010/main" val="48366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ED33C-30DF-48E6-A3A0-B9516C7C8521}" type="slidenum">
              <a:rPr lang="en-US" smtClean="0"/>
              <a:pPr/>
              <a:t>6</a:t>
            </a:fld>
            <a:endParaRPr lang="en-US" dirty="0"/>
          </a:p>
        </p:txBody>
      </p:sp>
    </p:spTree>
    <p:extLst>
      <p:ext uri="{BB962C8B-B14F-4D97-AF65-F5344CB8AC3E}">
        <p14:creationId xmlns:p14="http://schemas.microsoft.com/office/powerpoint/2010/main" val="268865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ED33C-30DF-48E6-A3A0-B9516C7C8521}" type="slidenum">
              <a:rPr lang="en-US" smtClean="0"/>
              <a:pPr/>
              <a:t>8</a:t>
            </a:fld>
            <a:endParaRPr lang="en-US" dirty="0"/>
          </a:p>
        </p:txBody>
      </p:sp>
    </p:spTree>
    <p:extLst>
      <p:ext uri="{BB962C8B-B14F-4D97-AF65-F5344CB8AC3E}">
        <p14:creationId xmlns:p14="http://schemas.microsoft.com/office/powerpoint/2010/main" val="268865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ED33C-30DF-48E6-A3A0-B9516C7C8521}" type="slidenum">
              <a:rPr lang="en-US" smtClean="0"/>
              <a:pPr/>
              <a:t>9</a:t>
            </a:fld>
            <a:endParaRPr lang="en-US" dirty="0"/>
          </a:p>
        </p:txBody>
      </p:sp>
    </p:spTree>
    <p:extLst>
      <p:ext uri="{BB962C8B-B14F-4D97-AF65-F5344CB8AC3E}">
        <p14:creationId xmlns:p14="http://schemas.microsoft.com/office/powerpoint/2010/main" val="145339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10</a:t>
            </a:fld>
            <a:endParaRPr lang="en-US"/>
          </a:p>
        </p:txBody>
      </p:sp>
    </p:spTree>
    <p:extLst>
      <p:ext uri="{BB962C8B-B14F-4D97-AF65-F5344CB8AC3E}">
        <p14:creationId xmlns:p14="http://schemas.microsoft.com/office/powerpoint/2010/main" val="21068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8BF03-5271-4237-9243-058971DE522E}" type="slidenum">
              <a:rPr lang="en-US" smtClean="0"/>
              <a:t>11</a:t>
            </a:fld>
            <a:endParaRPr lang="en-US"/>
          </a:p>
        </p:txBody>
      </p:sp>
    </p:spTree>
    <p:extLst>
      <p:ext uri="{BB962C8B-B14F-4D97-AF65-F5344CB8AC3E}">
        <p14:creationId xmlns:p14="http://schemas.microsoft.com/office/powerpoint/2010/main" val="27878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8BF03-5271-4237-9243-058971DE522E}" type="slidenum">
              <a:rPr lang="en-US" smtClean="0"/>
              <a:t>13</a:t>
            </a:fld>
            <a:endParaRPr lang="en-US"/>
          </a:p>
        </p:txBody>
      </p:sp>
    </p:spTree>
    <p:extLst>
      <p:ext uri="{BB962C8B-B14F-4D97-AF65-F5344CB8AC3E}">
        <p14:creationId xmlns:p14="http://schemas.microsoft.com/office/powerpoint/2010/main" val="115704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0AAFC3D-B629-4B12-9956-E4CC463633C7}" type="slidenum">
              <a:rPr lang="en-US" smtClean="0"/>
              <a:t>‹#›</a:t>
            </a:fld>
            <a:endParaRPr lang="en-US"/>
          </a:p>
        </p:txBody>
      </p:sp>
      <p:sp>
        <p:nvSpPr>
          <p:cNvPr id="5" name="Footer Placeholder 4"/>
          <p:cNvSpPr>
            <a:spLocks noGrp="1"/>
          </p:cNvSpPr>
          <p:nvPr>
            <p:ph type="ftr" sz="quarter" idx="11"/>
          </p:nvPr>
        </p:nvSpPr>
        <p:spPr/>
        <p:txBody>
          <a:bodyPr/>
          <a:lstStyle>
            <a:lvl1pPr>
              <a:defRPr sz="1000"/>
            </a:lvl1pPr>
          </a:lstStyle>
          <a:p>
            <a:r>
              <a:rPr lang="en-US"/>
              <a:t>USDA FGIS – MyFGIS Customer Guide</a:t>
            </a:r>
            <a:endParaRPr lang="en-US" dirty="0"/>
          </a:p>
        </p:txBody>
      </p:sp>
      <p:sp>
        <p:nvSpPr>
          <p:cNvPr id="4" name="Date Placeholder 3"/>
          <p:cNvSpPr>
            <a:spLocks noGrp="1"/>
          </p:cNvSpPr>
          <p:nvPr>
            <p:ph type="dt" sz="half" idx="10"/>
          </p:nvPr>
        </p:nvSpPr>
        <p:spPr/>
        <p:txBody>
          <a:bodyPr/>
          <a:lstStyle/>
          <a:p>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33425"/>
            <a:ext cx="12192000" cy="6130083"/>
          </a:xfrm>
          <a:prstGeom prst="rect">
            <a:avLst/>
          </a:prstGeom>
        </p:spPr>
      </p:pic>
      <p:sp>
        <p:nvSpPr>
          <p:cNvPr id="8" name="Rectangle 7"/>
          <p:cNvSpPr/>
          <p:nvPr userDrawn="1"/>
        </p:nvSpPr>
        <p:spPr>
          <a:xfrm>
            <a:off x="-1" y="1442397"/>
            <a:ext cx="6417325" cy="1296910"/>
          </a:xfrm>
          <a:prstGeom prst="rect">
            <a:avLst/>
          </a:prstGeom>
          <a:solidFill>
            <a:srgbClr val="037744"/>
          </a:solidFill>
          <a:ln>
            <a:noFill/>
          </a:ln>
          <a:effectLst>
            <a:outerShdw blurRad="254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728772" y="3668618"/>
            <a:ext cx="7160964" cy="1926818"/>
          </a:xfrm>
          <a:prstGeom prst="rect">
            <a:avLst/>
          </a:prstGeom>
          <a:solidFill>
            <a:schemeClr val="bg1"/>
          </a:solidFill>
          <a:ln>
            <a:noFill/>
          </a:ln>
          <a:effectLst>
            <a:outerShdw blurRad="2540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1530065"/>
            <a:ext cx="5907795" cy="1032222"/>
          </a:xfrm>
        </p:spPr>
        <p:txBody>
          <a:bodyPr anchor="b"/>
          <a:lstStyle>
            <a:lvl1pPr algn="ctr">
              <a:defRPr sz="6000" b="1">
                <a:solidFill>
                  <a:schemeClr val="bg1"/>
                </a:solidFill>
              </a:defRPr>
            </a:lvl1pPr>
          </a:lstStyle>
          <a:p>
            <a:r>
              <a:rPr lang="en-US" dirty="0"/>
              <a:t>Click to edit</a:t>
            </a:r>
          </a:p>
        </p:txBody>
      </p:sp>
      <p:sp>
        <p:nvSpPr>
          <p:cNvPr id="3" name="Subtitle 2"/>
          <p:cNvSpPr>
            <a:spLocks noGrp="1"/>
          </p:cNvSpPr>
          <p:nvPr>
            <p:ph type="subTitle" idx="1"/>
          </p:nvPr>
        </p:nvSpPr>
        <p:spPr>
          <a:xfrm>
            <a:off x="5938092" y="3811085"/>
            <a:ext cx="6025306" cy="16642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5213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USDA FGIS – MyFGIS Customer Guide</a:t>
            </a:r>
          </a:p>
        </p:txBody>
      </p:sp>
      <p:sp>
        <p:nvSpPr>
          <p:cNvPr id="7" name="Slide Number Placeholder 6"/>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199620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USDA FGIS – MyFGIS Customer Guide</a:t>
            </a:r>
          </a:p>
        </p:txBody>
      </p:sp>
      <p:sp>
        <p:nvSpPr>
          <p:cNvPr id="6" name="Slide Number Placeholder 5"/>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411505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USDA FGIS – MyFGIS Customer Guide</a:t>
            </a:r>
            <a:endParaRPr lang="en-US" dirty="0"/>
          </a:p>
        </p:txBody>
      </p:sp>
      <p:sp>
        <p:nvSpPr>
          <p:cNvPr id="6" name="Slide Number Placeholder 5"/>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291874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ingle Vertical Content">
    <p:bg>
      <p:bgPr>
        <a:solidFill>
          <a:srgbClr val="F8F8F8"/>
        </a:solidFill>
        <a:effectLst/>
      </p:bgPr>
    </p:bg>
    <p:spTree>
      <p:nvGrpSpPr>
        <p:cNvPr id="1" name=""/>
        <p:cNvGrpSpPr/>
        <p:nvPr/>
      </p:nvGrpSpPr>
      <p:grpSpPr>
        <a:xfrm>
          <a:off x="0" y="0"/>
          <a:ext cx="0" cy="0"/>
          <a:chOff x="0" y="0"/>
          <a:chExt cx="0" cy="0"/>
        </a:xfrm>
      </p:grpSpPr>
      <p:sp>
        <p:nvSpPr>
          <p:cNvPr id="6" name="Rectangle 5"/>
          <p:cNvSpPr/>
          <p:nvPr userDrawn="1"/>
        </p:nvSpPr>
        <p:spPr>
          <a:xfrm>
            <a:off x="-1" y="733426"/>
            <a:ext cx="9347201" cy="887241"/>
          </a:xfrm>
          <a:prstGeom prst="rect">
            <a:avLst/>
          </a:prstGeom>
          <a:solidFill>
            <a:srgbClr val="0377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 y="733425"/>
            <a:ext cx="9347201" cy="887242"/>
          </a:xfrm>
        </p:spPr>
        <p:txBody>
          <a:bodyPr anchor="ctr">
            <a:normAutofit/>
          </a:bodyPr>
          <a:lstStyle>
            <a:lvl1pPr algn="ctr">
              <a:defRPr sz="3600" b="1" kern="1200" dirty="0">
                <a:solidFill>
                  <a:schemeClr val="bg1"/>
                </a:solidFill>
                <a:latin typeface="+mj-lt"/>
                <a:ea typeface="+mj-ea"/>
                <a:cs typeface="+mj-cs"/>
              </a:defRPr>
            </a:lvl1pPr>
          </a:lstStyle>
          <a:p>
            <a:r>
              <a:rPr lang="en-US" dirty="0"/>
              <a:t>Click to edit Master title style</a:t>
            </a:r>
            <a:endParaRPr dirty="0"/>
          </a:p>
        </p:txBody>
      </p:sp>
      <p:sp>
        <p:nvSpPr>
          <p:cNvPr id="4" name="Content Placeholder 3"/>
          <p:cNvSpPr>
            <a:spLocks noGrp="1"/>
          </p:cNvSpPr>
          <p:nvPr>
            <p:ph sz="half" idx="2"/>
          </p:nvPr>
        </p:nvSpPr>
        <p:spPr>
          <a:xfrm>
            <a:off x="304801" y="1957019"/>
            <a:ext cx="8635999" cy="4123944"/>
          </a:xfrm>
        </p:spPr>
        <p:txBody>
          <a:bodyPr>
            <a:normAutofit/>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600">
                <a:latin typeface="+mn-lt"/>
              </a:defRPr>
            </a:lvl5pPr>
            <a:lvl6pPr>
              <a:defRPr sz="788"/>
            </a:lvl6pPr>
            <a:lvl7pPr>
              <a:defRPr sz="788"/>
            </a:lvl7pPr>
            <a:lvl8pPr>
              <a:defRPr sz="788"/>
            </a:lvl8pPr>
            <a:lvl9pPr>
              <a:defRPr sz="7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Slide Number Placeholder 6"/>
          <p:cNvSpPr>
            <a:spLocks noGrp="1"/>
          </p:cNvSpPr>
          <p:nvPr>
            <p:ph type="sldNum" sz="quarter" idx="12"/>
          </p:nvPr>
        </p:nvSpPr>
        <p:spPr/>
        <p:txBody>
          <a:bodyPr/>
          <a:lstStyle>
            <a:lvl1pPr eaLnBrk="0" hangingPunct="0">
              <a:defRPr smtClean="0">
                <a:latin typeface="Times New Roman" panose="02020603050405020304" pitchFamily="18" charset="0"/>
              </a:defRPr>
            </a:lvl1pPr>
          </a:lstStyle>
          <a:p>
            <a:fld id="{5201D16B-2387-4D5C-AC4F-ECB6D6ED1DB7}" type="slidenum">
              <a:rPr lang="en-US" smtClean="0"/>
              <a:pPr/>
              <a:t>‹#›</a:t>
            </a:fld>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347200" y="733426"/>
            <a:ext cx="2844800" cy="6130083"/>
          </a:xfrm>
          <a:prstGeom prst="rect">
            <a:avLst/>
          </a:prstGeom>
        </p:spPr>
      </p:pic>
    </p:spTree>
    <p:extLst>
      <p:ext uri="{BB962C8B-B14F-4D97-AF65-F5344CB8AC3E}">
        <p14:creationId xmlns:p14="http://schemas.microsoft.com/office/powerpoint/2010/main" val="21418250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image right">
    <p:spTree>
      <p:nvGrpSpPr>
        <p:cNvPr id="1" name=""/>
        <p:cNvGrpSpPr/>
        <p:nvPr/>
      </p:nvGrpSpPr>
      <p:grpSpPr>
        <a:xfrm>
          <a:off x="0" y="0"/>
          <a:ext cx="0" cy="0"/>
          <a:chOff x="0" y="0"/>
          <a:chExt cx="0" cy="0"/>
        </a:xfrm>
      </p:grpSpPr>
      <p:sp>
        <p:nvSpPr>
          <p:cNvPr id="15" name="Rectangle 14"/>
          <p:cNvSpPr/>
          <p:nvPr userDrawn="1"/>
        </p:nvSpPr>
        <p:spPr>
          <a:xfrm>
            <a:off x="-1" y="6356350"/>
            <a:ext cx="1219200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USDA FGIS – MyFGIS Customer Guide</a:t>
            </a:r>
            <a:endParaRPr lang="en-US" dirty="0"/>
          </a:p>
        </p:txBody>
      </p:sp>
      <p:sp>
        <p:nvSpPr>
          <p:cNvPr id="5" name="Slide Number Placeholder 4"/>
          <p:cNvSpPr>
            <a:spLocks noGrp="1"/>
          </p:cNvSpPr>
          <p:nvPr>
            <p:ph type="sldNum" sz="quarter" idx="12"/>
          </p:nvPr>
        </p:nvSpPr>
        <p:spPr/>
        <p:txBody>
          <a:bodyPr/>
          <a:lstStyle/>
          <a:p>
            <a:fld id="{D0AAFC3D-B629-4B12-9956-E4CC463633C7}" type="slidenum">
              <a:rPr lang="en-US" smtClean="0"/>
              <a:pPr/>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322805" y="733426"/>
            <a:ext cx="1869194" cy="5622924"/>
          </a:xfrm>
          <a:prstGeom prst="rect">
            <a:avLst/>
          </a:prstGeom>
        </p:spPr>
      </p:pic>
      <p:sp>
        <p:nvSpPr>
          <p:cNvPr id="8" name="Text Placeholder 7"/>
          <p:cNvSpPr>
            <a:spLocks noGrp="1"/>
          </p:cNvSpPr>
          <p:nvPr>
            <p:ph type="body" sz="quarter" idx="13"/>
          </p:nvPr>
        </p:nvSpPr>
        <p:spPr>
          <a:xfrm>
            <a:off x="393650" y="1927951"/>
            <a:ext cx="9521531" cy="4229961"/>
          </a:xfrm>
        </p:spPr>
        <p:txBody>
          <a:bodyPr/>
          <a:lstStyle>
            <a:lvl1pPr>
              <a:lnSpc>
                <a:spcPct val="80000"/>
              </a:lnSpc>
              <a:spcBef>
                <a:spcPts val="800"/>
              </a:spcBef>
              <a:spcAft>
                <a:spcPts val="800"/>
              </a:spcAft>
              <a:defRPr spc="-70" baseline="0"/>
            </a:lvl1pPr>
            <a:lvl2pPr>
              <a:lnSpc>
                <a:spcPct val="80000"/>
              </a:lnSpc>
              <a:spcBef>
                <a:spcPts val="800"/>
              </a:spcBef>
              <a:spcAft>
                <a:spcPts val="800"/>
              </a:spcAft>
              <a:defRPr spc="-70" baseline="0"/>
            </a:lvl2pPr>
            <a:lvl3pPr>
              <a:lnSpc>
                <a:spcPct val="80000"/>
              </a:lnSpc>
              <a:spcBef>
                <a:spcPts val="800"/>
              </a:spcBef>
              <a:spcAft>
                <a:spcPts val="800"/>
              </a:spcAft>
              <a:defRPr spc="-70" baseline="0"/>
            </a:lvl3pPr>
            <a:lvl4pPr>
              <a:lnSpc>
                <a:spcPct val="80000"/>
              </a:lnSpc>
              <a:spcBef>
                <a:spcPts val="800"/>
              </a:spcBef>
              <a:spcAft>
                <a:spcPts val="800"/>
              </a:spcAft>
              <a:defRPr spc="-70" baseline="0"/>
            </a:lvl4pPr>
            <a:lvl5pPr>
              <a:lnSpc>
                <a:spcPct val="80000"/>
              </a:lnSpc>
              <a:spcBef>
                <a:spcPts val="800"/>
              </a:spcBef>
              <a:spcAft>
                <a:spcPts val="800"/>
              </a:spcAft>
              <a:defRPr spc="-7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 y="733425"/>
            <a:ext cx="10322806" cy="887241"/>
          </a:xfrm>
          <a:prstGeom prst="rect">
            <a:avLst/>
          </a:prstGeom>
          <a:solidFill>
            <a:srgbClr val="0377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650" y="901595"/>
            <a:ext cx="9521531" cy="608118"/>
          </a:xfrm>
          <a:noFill/>
        </p:spPr>
        <p:txBody>
          <a:bodyPr>
            <a:noAutofit/>
          </a:bodyPr>
          <a:lstStyle>
            <a:lvl1pPr algn="ctr">
              <a:defRPr sz="4400" b="1">
                <a:solidFill>
                  <a:schemeClr val="bg1"/>
                </a:solidFill>
              </a:defRPr>
            </a:lvl1pPr>
          </a:lstStyle>
          <a:p>
            <a:r>
              <a:rPr lang="en-US" dirty="0"/>
              <a:t>Click to edit Master title style</a:t>
            </a:r>
          </a:p>
        </p:txBody>
      </p:sp>
      <p:cxnSp>
        <p:nvCxnSpPr>
          <p:cNvPr id="16" name="Straight Connector 15"/>
          <p:cNvCxnSpPr/>
          <p:nvPr userDrawn="1"/>
        </p:nvCxnSpPr>
        <p:spPr>
          <a:xfrm>
            <a:off x="0" y="6349529"/>
            <a:ext cx="12192000" cy="0"/>
          </a:xfrm>
          <a:prstGeom prst="line">
            <a:avLst/>
          </a:prstGeom>
          <a:ln>
            <a:solidFill>
              <a:srgbClr val="0071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08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USDA FGIS – MyFGIS Customer Guide</a:t>
            </a:r>
            <a:endParaRPr lang="en-US" dirty="0"/>
          </a:p>
        </p:txBody>
      </p:sp>
      <p:sp>
        <p:nvSpPr>
          <p:cNvPr id="4" name="Slide Number Placeholder 3"/>
          <p:cNvSpPr>
            <a:spLocks noGrp="1"/>
          </p:cNvSpPr>
          <p:nvPr>
            <p:ph type="sldNum" sz="quarter" idx="12"/>
          </p:nvPr>
        </p:nvSpPr>
        <p:spPr/>
        <p:txBody>
          <a:bodyPr/>
          <a:lstStyle/>
          <a:p>
            <a:fld id="{D0AAFC3D-B629-4B12-9956-E4CC463633C7}" type="slidenum">
              <a:rPr lang="en-US" smtClean="0"/>
              <a:t>‹#›</a:t>
            </a:fld>
            <a:endParaRPr lang="en-US"/>
          </a:p>
        </p:txBody>
      </p:sp>
      <p:sp>
        <p:nvSpPr>
          <p:cNvPr id="6" name="Title 7"/>
          <p:cNvSpPr txBox="1">
            <a:spLocks/>
          </p:cNvSpPr>
          <p:nvPr userDrawn="1"/>
        </p:nvSpPr>
        <p:spPr>
          <a:xfrm>
            <a:off x="3351159" y="188399"/>
            <a:ext cx="6604779" cy="447416"/>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2400" b="1" dirty="0"/>
          </a:p>
        </p:txBody>
      </p:sp>
    </p:spTree>
    <p:extLst>
      <p:ext uri="{BB962C8B-B14F-4D97-AF65-F5344CB8AC3E}">
        <p14:creationId xmlns:p14="http://schemas.microsoft.com/office/powerpoint/2010/main" val="40951259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8600" y="6356350"/>
            <a:ext cx="2743200" cy="365125"/>
          </a:xfrm>
        </p:spPr>
        <p:txBody>
          <a:bodyPr/>
          <a:lstStyle/>
          <a:p>
            <a:endParaRPr lang="en-US" dirty="0"/>
          </a:p>
        </p:txBody>
      </p:sp>
      <p:sp>
        <p:nvSpPr>
          <p:cNvPr id="5" name="Footer Placeholder 4"/>
          <p:cNvSpPr>
            <a:spLocks noGrp="1"/>
          </p:cNvSpPr>
          <p:nvPr>
            <p:ph type="ftr" sz="quarter" idx="11"/>
          </p:nvPr>
        </p:nvSpPr>
        <p:spPr/>
        <p:txBody>
          <a:bodyPr/>
          <a:lstStyle/>
          <a:p>
            <a:r>
              <a:rPr lang="en-US"/>
              <a:t>USDA FGIS – MyFGIS Customer Guide</a:t>
            </a:r>
          </a:p>
        </p:txBody>
      </p:sp>
      <p:sp>
        <p:nvSpPr>
          <p:cNvPr id="6" name="Slide Number Placeholder 5"/>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248877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USDA FGIS – MyFGIS Customer Guide</a:t>
            </a:r>
          </a:p>
        </p:txBody>
      </p:sp>
      <p:sp>
        <p:nvSpPr>
          <p:cNvPr id="6" name="Slide Number Placeholder 5"/>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205328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USDA FGIS – MyFGIS Customer Guide</a:t>
            </a:r>
          </a:p>
        </p:txBody>
      </p:sp>
      <p:sp>
        <p:nvSpPr>
          <p:cNvPr id="7" name="Slide Number Placeholder 6"/>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162449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USDA FGIS – MyFGIS Customer Guide</a:t>
            </a:r>
          </a:p>
        </p:txBody>
      </p:sp>
      <p:sp>
        <p:nvSpPr>
          <p:cNvPr id="9" name="Slide Number Placeholder 8"/>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232799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USDA FGIS – MyFGIS Customer Guide</a:t>
            </a:r>
            <a:endParaRPr lang="en-US" dirty="0"/>
          </a:p>
        </p:txBody>
      </p:sp>
      <p:sp>
        <p:nvSpPr>
          <p:cNvPr id="5" name="Slide Number Placeholder 4"/>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57862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USDA FGIS – MyFGIS Customer Guide</a:t>
            </a:r>
          </a:p>
        </p:txBody>
      </p:sp>
      <p:sp>
        <p:nvSpPr>
          <p:cNvPr id="7" name="Slide Number Placeholder 6"/>
          <p:cNvSpPr>
            <a:spLocks noGrp="1"/>
          </p:cNvSpPr>
          <p:nvPr>
            <p:ph type="sldNum" sz="quarter" idx="12"/>
          </p:nvPr>
        </p:nvSpPr>
        <p:spPr/>
        <p:txBody>
          <a:bodyPr/>
          <a:lstStyle/>
          <a:p>
            <a:fld id="{D0AAFC3D-B629-4B12-9956-E4CC463633C7}" type="slidenum">
              <a:rPr lang="en-US" smtClean="0"/>
              <a:t>‹#›</a:t>
            </a:fld>
            <a:endParaRPr lang="en-US"/>
          </a:p>
        </p:txBody>
      </p:sp>
    </p:spTree>
    <p:extLst>
      <p:ext uri="{BB962C8B-B14F-4D97-AF65-F5344CB8AC3E}">
        <p14:creationId xmlns:p14="http://schemas.microsoft.com/office/powerpoint/2010/main" val="11636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2" name="Rectangle 11">
            <a:hlinkClick r:id="rId15" action="ppaction://hlinksldjump"/>
          </p:cNvPr>
          <p:cNvSpPr/>
          <p:nvPr userDrawn="1"/>
        </p:nvSpPr>
        <p:spPr>
          <a:xfrm>
            <a:off x="-1" y="6356350"/>
            <a:ext cx="1219200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6349529"/>
            <a:ext cx="12192000" cy="0"/>
          </a:xfrm>
          <a:prstGeom prst="line">
            <a:avLst/>
          </a:prstGeom>
          <a:ln>
            <a:solidFill>
              <a:srgbClr val="0071BC"/>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0"/>
            <a:ext cx="12192000" cy="730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397" y="901595"/>
            <a:ext cx="7740315" cy="447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599" y="1495714"/>
            <a:ext cx="11734799" cy="46812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USDA FGIS – MyFGIS Customer Guide</a:t>
            </a:r>
            <a:endParaRPr lang="en-US" dirty="0"/>
          </a:p>
        </p:txBody>
      </p:sp>
      <p:sp>
        <p:nvSpPr>
          <p:cNvPr id="6" name="Slide Number Placeholder 5"/>
          <p:cNvSpPr>
            <a:spLocks noGrp="1"/>
          </p:cNvSpPr>
          <p:nvPr>
            <p:ph type="sldNum" sz="quarter" idx="4"/>
          </p:nvPr>
        </p:nvSpPr>
        <p:spPr>
          <a:xfrm>
            <a:off x="922019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0AAFC3D-B629-4B12-9956-E4CC463633C7}" type="slidenum">
              <a:rPr lang="en-US" smtClean="0"/>
              <a:pPr/>
              <a:t>‹#›</a:t>
            </a:fld>
            <a:endParaRPr lang="en-US" dirty="0"/>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8397" y="134472"/>
            <a:ext cx="676478" cy="459170"/>
          </a:xfrm>
          <a:prstGeom prst="rect">
            <a:avLst/>
          </a:prstGeom>
        </p:spPr>
      </p:pic>
      <p:cxnSp>
        <p:nvCxnSpPr>
          <p:cNvPr id="9" name="Straight Connector 8"/>
          <p:cNvCxnSpPr/>
          <p:nvPr userDrawn="1"/>
        </p:nvCxnSpPr>
        <p:spPr>
          <a:xfrm>
            <a:off x="0" y="730913"/>
            <a:ext cx="12192000" cy="0"/>
          </a:xfrm>
          <a:prstGeom prst="line">
            <a:avLst/>
          </a:prstGeom>
          <a:ln>
            <a:solidFill>
              <a:srgbClr val="0071BC"/>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944656" y="103699"/>
            <a:ext cx="3460376" cy="738664"/>
          </a:xfrm>
          <a:prstGeom prst="rect">
            <a:avLst/>
          </a:prstGeom>
        </p:spPr>
        <p:txBody>
          <a:bodyPr wrap="square">
            <a:spAutoFit/>
          </a:bodyPr>
          <a:lstStyle/>
          <a:p>
            <a:r>
              <a:rPr lang="en-US" sz="1800" b="1" i="0" dirty="0" err="1">
                <a:solidFill>
                  <a:srgbClr val="037744"/>
                </a:solidFill>
                <a:effectLst/>
                <a:latin typeface="Segoe UI" panose="020B0502040204020203" pitchFamily="34" charset="0"/>
              </a:rPr>
              <a:t>MyFGIS</a:t>
            </a:r>
            <a:endParaRPr lang="en-US" sz="1800" b="1" i="0" dirty="0">
              <a:solidFill>
                <a:srgbClr val="0071BC"/>
              </a:solidFill>
              <a:effectLst/>
              <a:latin typeface="Segoe UI" panose="020B0502040204020203" pitchFamily="34" charset="0"/>
            </a:endParaRPr>
          </a:p>
          <a:p>
            <a:r>
              <a:rPr lang="en-US" sz="1200" b="0" i="0" dirty="0">
                <a:solidFill>
                  <a:srgbClr val="0071BC"/>
                </a:solidFill>
                <a:effectLst/>
                <a:latin typeface="Segoe UI" panose="020B0502040204020203" pitchFamily="34" charset="0"/>
                <a:cs typeface="Segoe UI" panose="020B0502040204020203" pitchFamily="34" charset="0"/>
              </a:rPr>
              <a:t>Federal Grain Inspection Service</a:t>
            </a:r>
          </a:p>
          <a:p>
            <a:endParaRPr lang="en-US" sz="1200" dirty="0"/>
          </a:p>
        </p:txBody>
      </p:sp>
      <p:sp>
        <p:nvSpPr>
          <p:cNvPr id="14" name="Rectangle 13">
            <a:extLst>
              <a:ext uri="{FF2B5EF4-FFF2-40B4-BE49-F238E27FC236}">
                <a16:creationId xmlns:a16="http://schemas.microsoft.com/office/drawing/2014/main" id="{A5AAD660-2A8B-4D4E-B496-0AD311DAE94A}"/>
              </a:ext>
            </a:extLst>
          </p:cNvPr>
          <p:cNvSpPr/>
          <p:nvPr userDrawn="1"/>
        </p:nvSpPr>
        <p:spPr>
          <a:xfrm>
            <a:off x="9865284" y="499022"/>
            <a:ext cx="2441793" cy="430887"/>
          </a:xfrm>
          <a:prstGeom prst="rect">
            <a:avLst/>
          </a:prstGeom>
        </p:spPr>
        <p:txBody>
          <a:bodyPr wrap="square">
            <a:spAutoFit/>
          </a:bodyPr>
          <a:lstStyle/>
          <a:p>
            <a:r>
              <a:rPr lang="en-US" sz="1000" b="1" i="0" dirty="0">
                <a:solidFill>
                  <a:srgbClr val="037744"/>
                </a:solidFill>
                <a:effectLst/>
                <a:latin typeface="Segoe UI" panose="020B0502040204020203" pitchFamily="34" charset="0"/>
                <a:cs typeface="Segoe UI" panose="020B0502040204020203" pitchFamily="34" charset="0"/>
              </a:rPr>
              <a:t>Get assistance at: MyFGIS@usda.gov</a:t>
            </a:r>
            <a:endParaRPr lang="en-US" sz="1000" b="0" i="0" dirty="0">
              <a:solidFill>
                <a:srgbClr val="0071BC"/>
              </a:solidFill>
              <a:effectLst/>
              <a:latin typeface="Segoe UI" panose="020B0502040204020203" pitchFamily="34" charset="0"/>
              <a:cs typeface="Segoe UI" panose="020B0502040204020203" pitchFamily="34" charset="0"/>
            </a:endParaRPr>
          </a:p>
          <a:p>
            <a:endParaRPr lang="en-US" sz="1200" dirty="0"/>
          </a:p>
        </p:txBody>
      </p:sp>
      <p:sp>
        <p:nvSpPr>
          <p:cNvPr id="15" name="Rectangle 14">
            <a:extLst>
              <a:ext uri="{FF2B5EF4-FFF2-40B4-BE49-F238E27FC236}">
                <a16:creationId xmlns:a16="http://schemas.microsoft.com/office/drawing/2014/main" id="{B34FACB7-4ECD-4001-BA62-05F7B66439FC}"/>
              </a:ext>
            </a:extLst>
          </p:cNvPr>
          <p:cNvSpPr/>
          <p:nvPr userDrawn="1"/>
        </p:nvSpPr>
        <p:spPr>
          <a:xfrm>
            <a:off x="11077575" y="37148"/>
            <a:ext cx="1773799" cy="430887"/>
          </a:xfrm>
          <a:prstGeom prst="rect">
            <a:avLst/>
          </a:prstGeom>
        </p:spPr>
        <p:txBody>
          <a:bodyPr wrap="square">
            <a:spAutoFit/>
          </a:bodyPr>
          <a:lstStyle/>
          <a:p>
            <a:r>
              <a:rPr lang="en-US" sz="1000" b="1" i="0" dirty="0">
                <a:solidFill>
                  <a:srgbClr val="037744"/>
                </a:solidFill>
                <a:effectLst/>
                <a:latin typeface="Segoe UI" panose="020B0502040204020203" pitchFamily="34" charset="0"/>
                <a:cs typeface="Segoe UI" panose="020B0502040204020203" pitchFamily="34" charset="0"/>
              </a:rPr>
              <a:t>Customer Guide</a:t>
            </a:r>
            <a:endParaRPr lang="en-US" sz="1000" b="0" i="0" dirty="0">
              <a:solidFill>
                <a:srgbClr val="0071BC"/>
              </a:solidFill>
              <a:effectLst/>
              <a:latin typeface="Segoe UI" panose="020B0502040204020203" pitchFamily="34" charset="0"/>
              <a:cs typeface="Segoe UI" panose="020B0502040204020203" pitchFamily="34" charset="0"/>
            </a:endParaRPr>
          </a:p>
          <a:p>
            <a:endParaRPr lang="en-US" sz="1200" dirty="0"/>
          </a:p>
        </p:txBody>
      </p:sp>
    </p:spTree>
    <p:extLst>
      <p:ext uri="{BB962C8B-B14F-4D97-AF65-F5344CB8AC3E}">
        <p14:creationId xmlns:p14="http://schemas.microsoft.com/office/powerpoint/2010/main" val="541206528"/>
      </p:ext>
    </p:extLst>
  </p:cSld>
  <p:clrMap bg1="lt1" tx1="dk1" bg2="lt2" tx2="dk2" accent1="accent1" accent2="accent2" accent3="accent3" accent4="accent4" accent5="accent5" accent6="accent6" hlink="hlink" folHlink="folHlink"/>
  <p:sldLayoutIdLst>
    <p:sldLayoutId id="2147483679" r:id="rId1"/>
    <p:sldLayoutId id="2147483690" r:id="rId2"/>
    <p:sldLayoutId id="2147483685" r:id="rId3"/>
    <p:sldLayoutId id="2147483680" r:id="rId4"/>
    <p:sldLayoutId id="2147483681" r:id="rId5"/>
    <p:sldLayoutId id="2147483682" r:id="rId6"/>
    <p:sldLayoutId id="2147483683" r:id="rId7"/>
    <p:sldLayoutId id="2147483684" r:id="rId8"/>
    <p:sldLayoutId id="2147483686" r:id="rId9"/>
    <p:sldLayoutId id="2147483687" r:id="rId10"/>
    <p:sldLayoutId id="2147483688" r:id="rId11"/>
    <p:sldLayoutId id="2147483689" r:id="rId12"/>
    <p:sldLayoutId id="2147483692" r:id="rId13"/>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144" userDrawn="1">
          <p15:clr>
            <a:srgbClr val="F26B43"/>
          </p15:clr>
        </p15:guide>
        <p15:guide id="3" pos="753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6.xml"/><Relationship Id="rId18" Type="http://schemas.openxmlformats.org/officeDocument/2006/relationships/slide" Target="slide48.xml"/><Relationship Id="rId3" Type="http://schemas.openxmlformats.org/officeDocument/2006/relationships/slide" Target="slide5.xml"/><Relationship Id="rId21" Type="http://schemas.openxmlformats.org/officeDocument/2006/relationships/slide" Target="slide53.xml"/><Relationship Id="rId7" Type="http://schemas.openxmlformats.org/officeDocument/2006/relationships/slide" Target="slide19.xml"/><Relationship Id="rId12" Type="http://schemas.openxmlformats.org/officeDocument/2006/relationships/slide" Target="slide34.xml"/><Relationship Id="rId17" Type="http://schemas.openxmlformats.org/officeDocument/2006/relationships/slide" Target="slide47.xml"/><Relationship Id="rId2" Type="http://schemas.openxmlformats.org/officeDocument/2006/relationships/notesSlide" Target="../notesSlides/notesSlide1.xml"/><Relationship Id="rId16" Type="http://schemas.openxmlformats.org/officeDocument/2006/relationships/slide" Target="slide43.xml"/><Relationship Id="rId20"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29.xml"/><Relationship Id="rId5" Type="http://schemas.openxmlformats.org/officeDocument/2006/relationships/slide" Target="slide2.xml"/><Relationship Id="rId15" Type="http://schemas.openxmlformats.org/officeDocument/2006/relationships/slide" Target="slide16.xml"/><Relationship Id="rId10" Type="http://schemas.openxmlformats.org/officeDocument/2006/relationships/slide" Target="slide28.xml"/><Relationship Id="rId19" Type="http://schemas.openxmlformats.org/officeDocument/2006/relationships/slide" Target="slide49.xml"/><Relationship Id="rId4" Type="http://schemas.openxmlformats.org/officeDocument/2006/relationships/slide" Target="slide4.xml"/><Relationship Id="rId9" Type="http://schemas.openxmlformats.org/officeDocument/2006/relationships/slide" Target="slide24.xml"/><Relationship Id="rId14" Type="http://schemas.openxmlformats.org/officeDocument/2006/relationships/slide" Target="slide37.xml"/><Relationship Id="rId22" Type="http://schemas.openxmlformats.org/officeDocument/2006/relationships/slide" Target="slide55.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fgisonline.ams.usda.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fgisonline.ams.usda.gov/"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mailto:MyFGIS@usda.gov" TargetMode="Externa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slide" Target="slide41.xml"/><Relationship Id="rId4" Type="http://schemas.openxmlformats.org/officeDocument/2006/relationships/slide" Target="slide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fgisonline.ams.usda.gov/MyFGI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fgisonline.ams.usda.gov/"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hyperlink" Target="https://fgisonline.ams.usda.gov/"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gcc01.safelinks.protection.outlook.com/?url=https%3A%2F%2Fwww.eauth.usda.gov%2Feauth%2Fb%2Fusda%2Ffaq&amp;data=05%7C01%7CCorey.G.Wray%40usda.gov%7C2b94f27a0ede49c03a1108dbb4882cd2%7Ced5b36e701ee4ebc867ee03cfa0d4697%7C1%7C0%7C638302269178479207%7CUnknown%7CTWFpbGZsb3d8eyJWIjoiMC4wLjAwMDAiLCJQIjoiV2luMzIiLCJBTiI6Ik1haWwiLCJXVCI6Mn0%3D%7C3000%7C%7C%7C&amp;sdata=nuzgbsL1nUqHhq9Lb3ukxFFrAFA57wqtKKYJJYPhUyE%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hyperlink" Target="mailto:MyFGIS@usda.gov"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MyFGIS</a:t>
            </a:r>
            <a:r>
              <a:rPr lang="en-US" dirty="0"/>
              <a:t> Customer Guide</a:t>
            </a:r>
          </a:p>
        </p:txBody>
      </p:sp>
      <p:sp>
        <p:nvSpPr>
          <p:cNvPr id="5" name="Content Placeholder 4"/>
          <p:cNvSpPr>
            <a:spLocks noGrp="1"/>
          </p:cNvSpPr>
          <p:nvPr>
            <p:ph type="body" sz="quarter" idx="13"/>
          </p:nvPr>
        </p:nvSpPr>
        <p:spPr>
          <a:xfrm>
            <a:off x="180816" y="1745553"/>
            <a:ext cx="5041815" cy="2490370"/>
          </a:xfrm>
          <a:solidFill>
            <a:schemeClr val="bg2"/>
          </a:solidFill>
        </p:spPr>
        <p:txBody>
          <a:bodyPr numCol="1">
            <a:normAutofit fontScale="92500"/>
          </a:bodyPr>
          <a:lstStyle/>
          <a:p>
            <a:pPr marL="0" indent="0">
              <a:buNone/>
            </a:pPr>
            <a:r>
              <a:rPr lang="en-US" sz="2000" b="1" dirty="0"/>
              <a:t>Getting Started: </a:t>
            </a:r>
          </a:p>
          <a:p>
            <a:r>
              <a:rPr lang="en-US" sz="1800" dirty="0">
                <a:hlinkClick r:id="rId3" action="ppaction://hlinksldjump"/>
              </a:rPr>
              <a:t>Establish an Identity Verified User account</a:t>
            </a:r>
            <a:endParaRPr lang="en-US" sz="1800" dirty="0"/>
          </a:p>
          <a:p>
            <a:r>
              <a:rPr lang="en-US" sz="1800" dirty="0">
                <a:hlinkClick r:id="rId4" action="ppaction://hlinksldjump"/>
              </a:rPr>
              <a:t>Log into </a:t>
            </a:r>
            <a:r>
              <a:rPr lang="en-US" sz="1800" dirty="0" err="1">
                <a:hlinkClick r:id="rId4" action="ppaction://hlinksldjump"/>
              </a:rPr>
              <a:t>MyFGIS</a:t>
            </a:r>
            <a:r>
              <a:rPr lang="en-US" sz="1800" dirty="0">
                <a:hlinkClick r:id="rId4" action="ppaction://hlinksldjump"/>
              </a:rPr>
              <a:t> </a:t>
            </a:r>
            <a:endParaRPr lang="en-US" sz="1800" dirty="0"/>
          </a:p>
          <a:p>
            <a:r>
              <a:rPr lang="en-US" sz="1800" dirty="0">
                <a:hlinkClick r:id="rId5" action="ppaction://hlinksldjump"/>
              </a:rPr>
              <a:t>I already have a FGIS Customer (CIM) / </a:t>
            </a:r>
            <a:r>
              <a:rPr lang="en-US" sz="1800" dirty="0" err="1">
                <a:hlinkClick r:id="rId5" action="ppaction://hlinksldjump"/>
              </a:rPr>
              <a:t>MyFGIS</a:t>
            </a:r>
            <a:r>
              <a:rPr lang="en-US" sz="1800" dirty="0">
                <a:hlinkClick r:id="rId5" action="ppaction://hlinksldjump"/>
              </a:rPr>
              <a:t>  number</a:t>
            </a:r>
            <a:endParaRPr lang="en-US" sz="1800" dirty="0"/>
          </a:p>
          <a:p>
            <a:r>
              <a:rPr lang="en-US" sz="1800" dirty="0">
                <a:hlinkClick r:id="rId6" action="ppaction://hlinksldjump"/>
              </a:rPr>
              <a:t>I need a new FGIS Customer </a:t>
            </a:r>
            <a:r>
              <a:rPr lang="en-US" sz="1800" dirty="0" err="1">
                <a:hlinkClick r:id="rId6" action="ppaction://hlinksldjump"/>
              </a:rPr>
              <a:t>MyFGIS</a:t>
            </a:r>
            <a:r>
              <a:rPr lang="en-US" sz="1800" dirty="0">
                <a:hlinkClick r:id="rId6" action="ppaction://hlinksldjump"/>
              </a:rPr>
              <a:t> number.</a:t>
            </a:r>
            <a:r>
              <a:rPr lang="en-US" sz="1800" dirty="0"/>
              <a:t> </a:t>
            </a:r>
          </a:p>
          <a:p>
            <a:r>
              <a:rPr lang="en-US" sz="1800" dirty="0">
                <a:hlinkClick r:id="rId7" action="ppaction://hlinksldjump"/>
              </a:rPr>
              <a:t>I was given a </a:t>
            </a:r>
            <a:r>
              <a:rPr lang="en-US" sz="1800" dirty="0" err="1">
                <a:hlinkClick r:id="rId7" action="ppaction://hlinksldjump"/>
              </a:rPr>
              <a:t>MyFGIS</a:t>
            </a:r>
            <a:r>
              <a:rPr lang="en-US" sz="1800" dirty="0">
                <a:hlinkClick r:id="rId7" action="ppaction://hlinksldjump"/>
              </a:rPr>
              <a:t> # to request access.</a:t>
            </a:r>
            <a:endParaRPr lang="en-US" sz="1800" dirty="0"/>
          </a:p>
          <a:p>
            <a:pPr lvl="1"/>
            <a:endParaRPr lang="en-US" sz="1800" dirty="0"/>
          </a:p>
          <a:p>
            <a:pPr lvl="1"/>
            <a:endParaRPr lang="en-US" sz="1800" dirty="0"/>
          </a:p>
        </p:txBody>
      </p:sp>
      <p:sp>
        <p:nvSpPr>
          <p:cNvPr id="9" name="Content Placeholder 4">
            <a:extLst>
              <a:ext uri="{FF2B5EF4-FFF2-40B4-BE49-F238E27FC236}">
                <a16:creationId xmlns:a16="http://schemas.microsoft.com/office/drawing/2014/main" id="{71CA087D-EC55-47DD-9BD2-3436391556B7}"/>
              </a:ext>
            </a:extLst>
          </p:cNvPr>
          <p:cNvSpPr txBox="1">
            <a:spLocks/>
          </p:cNvSpPr>
          <p:nvPr/>
        </p:nvSpPr>
        <p:spPr>
          <a:xfrm>
            <a:off x="180816" y="4317023"/>
            <a:ext cx="5041815" cy="1958227"/>
          </a:xfrm>
          <a:prstGeom prst="rect">
            <a:avLst/>
          </a:prstGeom>
          <a:solidFill>
            <a:schemeClr val="bg2"/>
          </a:solidFill>
        </p:spPr>
        <p:txBody>
          <a:bodyPr vert="horz" lIns="91440" tIns="45720" rIns="91440" bIns="45720" numCol="1" rtlCol="0">
            <a:normAutofit fontScale="92500" lnSpcReduction="10000"/>
          </a:bodyPr>
          <a:lstStyle>
            <a:lvl1pPr marL="228600" indent="-228600" algn="l" defTabSz="914400" rtl="0" eaLnBrk="1" latinLnBrk="0" hangingPunct="1">
              <a:lnSpc>
                <a:spcPct val="80000"/>
              </a:lnSpc>
              <a:spcBef>
                <a:spcPts val="800"/>
              </a:spcBef>
              <a:spcAft>
                <a:spcPts val="800"/>
              </a:spcAft>
              <a:buFont typeface="Arial" panose="020B0604020202020204" pitchFamily="34" charset="0"/>
              <a:buChar char="•"/>
              <a:defRPr sz="2800" kern="1200" spc="-70" baseline="0">
                <a:solidFill>
                  <a:schemeClr val="tx1"/>
                </a:solidFill>
                <a:latin typeface="+mn-lt"/>
                <a:ea typeface="+mn-ea"/>
                <a:cs typeface="+mn-cs"/>
              </a:defRPr>
            </a:lvl1pPr>
            <a:lvl2pPr marL="685800" indent="-228600" algn="l" defTabSz="914400" rtl="0" eaLnBrk="1" latinLnBrk="0" hangingPunct="1">
              <a:lnSpc>
                <a:spcPct val="80000"/>
              </a:lnSpc>
              <a:spcBef>
                <a:spcPts val="800"/>
              </a:spcBef>
              <a:spcAft>
                <a:spcPts val="800"/>
              </a:spcAft>
              <a:buFont typeface="Arial" panose="020B0604020202020204" pitchFamily="34" charset="0"/>
              <a:buChar char="•"/>
              <a:defRPr sz="2400" kern="1200" spc="-70" baseline="0">
                <a:solidFill>
                  <a:schemeClr val="tx1"/>
                </a:solidFill>
                <a:latin typeface="+mn-lt"/>
                <a:ea typeface="+mn-ea"/>
                <a:cs typeface="+mn-cs"/>
              </a:defRPr>
            </a:lvl2pPr>
            <a:lvl3pPr marL="1143000" indent="-228600" algn="l" defTabSz="914400" rtl="0" eaLnBrk="1" latinLnBrk="0" hangingPunct="1">
              <a:lnSpc>
                <a:spcPct val="80000"/>
              </a:lnSpc>
              <a:spcBef>
                <a:spcPts val="800"/>
              </a:spcBef>
              <a:spcAft>
                <a:spcPts val="800"/>
              </a:spcAft>
              <a:buFont typeface="Arial" panose="020B0604020202020204" pitchFamily="34" charset="0"/>
              <a:buChar char="•"/>
              <a:defRPr sz="2000" kern="1200" spc="-70" baseline="0">
                <a:solidFill>
                  <a:schemeClr val="tx1"/>
                </a:solidFill>
                <a:latin typeface="+mn-lt"/>
                <a:ea typeface="+mn-ea"/>
                <a:cs typeface="+mn-cs"/>
              </a:defRPr>
            </a:lvl3pPr>
            <a:lvl4pPr marL="1600200" indent="-228600" algn="l" defTabSz="914400" rtl="0" eaLnBrk="1" latinLnBrk="0" hangingPunct="1">
              <a:lnSpc>
                <a:spcPct val="80000"/>
              </a:lnSpc>
              <a:spcBef>
                <a:spcPts val="800"/>
              </a:spcBef>
              <a:spcAft>
                <a:spcPts val="800"/>
              </a:spcAft>
              <a:buFont typeface="Arial" panose="020B0604020202020204" pitchFamily="34" charset="0"/>
              <a:buChar char="•"/>
              <a:defRPr sz="1800" kern="1200" spc="-70" baseline="0">
                <a:solidFill>
                  <a:schemeClr val="tx1"/>
                </a:solidFill>
                <a:latin typeface="+mn-lt"/>
                <a:ea typeface="+mn-ea"/>
                <a:cs typeface="+mn-cs"/>
              </a:defRPr>
            </a:lvl4pPr>
            <a:lvl5pPr marL="2057400" indent="-228600" algn="l" defTabSz="914400" rtl="0" eaLnBrk="1" latinLnBrk="0" hangingPunct="1">
              <a:lnSpc>
                <a:spcPct val="80000"/>
              </a:lnSpc>
              <a:spcBef>
                <a:spcPts val="800"/>
              </a:spcBef>
              <a:spcAft>
                <a:spcPts val="800"/>
              </a:spcAft>
              <a:buFont typeface="Arial" panose="020B0604020202020204" pitchFamily="34" charset="0"/>
              <a:buChar char="•"/>
              <a:defRPr sz="1800" kern="1200" spc="-7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Access Management</a:t>
            </a:r>
          </a:p>
          <a:p>
            <a:r>
              <a:rPr lang="en-US" sz="1800" dirty="0">
                <a:hlinkClick r:id="rId8" action="ppaction://hlinksldjump"/>
              </a:rPr>
              <a:t>Associations vs. Roles</a:t>
            </a:r>
            <a:endParaRPr lang="en-US" sz="1800" dirty="0"/>
          </a:p>
          <a:p>
            <a:r>
              <a:rPr lang="en-US" sz="1800" dirty="0">
                <a:hlinkClick r:id="rId9" action="ppaction://hlinksldjump"/>
              </a:rPr>
              <a:t>Review Access Requests</a:t>
            </a:r>
            <a:endParaRPr lang="en-US" sz="1800" dirty="0"/>
          </a:p>
          <a:p>
            <a:r>
              <a:rPr lang="en-US" sz="1800" dirty="0">
                <a:hlinkClick r:id="rId10" action="ppaction://hlinksldjump"/>
              </a:rPr>
              <a:t>Managing Roles</a:t>
            </a:r>
            <a:r>
              <a:rPr lang="en-US" sz="1800" dirty="0"/>
              <a:t>:  </a:t>
            </a:r>
            <a:r>
              <a:rPr lang="en-US" sz="1800" dirty="0">
                <a:hlinkClick r:id="rId11" action="ppaction://hlinksldjump"/>
              </a:rPr>
              <a:t>Assign </a:t>
            </a:r>
            <a:r>
              <a:rPr lang="en-US" sz="1800" dirty="0"/>
              <a:t>/ </a:t>
            </a:r>
            <a:r>
              <a:rPr lang="en-US" sz="1800" dirty="0">
                <a:hlinkClick r:id="rId12" action="ppaction://hlinksldjump"/>
              </a:rPr>
              <a:t>Expiring </a:t>
            </a:r>
            <a:r>
              <a:rPr lang="en-US" sz="1800" dirty="0"/>
              <a:t>/ </a:t>
            </a:r>
            <a:r>
              <a:rPr lang="en-US" sz="1800" dirty="0">
                <a:hlinkClick r:id="rId13" action="ppaction://hlinksldjump"/>
              </a:rPr>
              <a:t>Terminate</a:t>
            </a:r>
            <a:endParaRPr lang="en-US" sz="1800" dirty="0"/>
          </a:p>
          <a:p>
            <a:r>
              <a:rPr lang="en-US" sz="1800" dirty="0">
                <a:hlinkClick r:id="rId14" action="ppaction://hlinksldjump"/>
              </a:rPr>
              <a:t>Request Access for Staff</a:t>
            </a:r>
            <a:endParaRPr lang="en-US" sz="1800" dirty="0"/>
          </a:p>
        </p:txBody>
      </p:sp>
      <p:sp>
        <p:nvSpPr>
          <p:cNvPr id="6" name="Content Placeholder 4"/>
          <p:cNvSpPr txBox="1">
            <a:spLocks/>
          </p:cNvSpPr>
          <p:nvPr/>
        </p:nvSpPr>
        <p:spPr>
          <a:xfrm>
            <a:off x="5607528" y="1745553"/>
            <a:ext cx="7225604" cy="4734690"/>
          </a:xfrm>
          <a:prstGeom prst="rect">
            <a:avLst/>
          </a:prstGeom>
        </p:spPr>
        <p:txBody>
          <a:bodyPr vert="horz" lIns="91440" tIns="45720" rIns="91440" bIns="45720" numCol="2" rtlCol="0">
            <a:normAutofit/>
          </a:bodyPr>
          <a:lstStyle>
            <a:lvl1pPr marL="228600" indent="-228600" algn="l" defTabSz="914400" rtl="0" eaLnBrk="1" latinLnBrk="0" hangingPunct="1">
              <a:lnSpc>
                <a:spcPct val="80000"/>
              </a:lnSpc>
              <a:spcBef>
                <a:spcPts val="800"/>
              </a:spcBef>
              <a:spcAft>
                <a:spcPts val="800"/>
              </a:spcAft>
              <a:buFont typeface="Arial" panose="020B0604020202020204" pitchFamily="34" charset="0"/>
              <a:buChar char="•"/>
              <a:defRPr sz="2800" kern="1200" spc="-70" baseline="0">
                <a:solidFill>
                  <a:schemeClr val="tx1"/>
                </a:solidFill>
                <a:latin typeface="+mn-lt"/>
                <a:ea typeface="+mn-ea"/>
                <a:cs typeface="+mn-cs"/>
              </a:defRPr>
            </a:lvl1pPr>
            <a:lvl2pPr marL="685800" indent="-228600" algn="l" defTabSz="914400" rtl="0" eaLnBrk="1" latinLnBrk="0" hangingPunct="1">
              <a:lnSpc>
                <a:spcPct val="80000"/>
              </a:lnSpc>
              <a:spcBef>
                <a:spcPts val="800"/>
              </a:spcBef>
              <a:spcAft>
                <a:spcPts val="800"/>
              </a:spcAft>
              <a:buFont typeface="Arial" panose="020B0604020202020204" pitchFamily="34" charset="0"/>
              <a:buChar char="•"/>
              <a:defRPr sz="2400" kern="1200" spc="-70" baseline="0">
                <a:solidFill>
                  <a:schemeClr val="tx1"/>
                </a:solidFill>
                <a:latin typeface="+mn-lt"/>
                <a:ea typeface="+mn-ea"/>
                <a:cs typeface="+mn-cs"/>
              </a:defRPr>
            </a:lvl2pPr>
            <a:lvl3pPr marL="1143000" indent="-228600" algn="l" defTabSz="914400" rtl="0" eaLnBrk="1" latinLnBrk="0" hangingPunct="1">
              <a:lnSpc>
                <a:spcPct val="80000"/>
              </a:lnSpc>
              <a:spcBef>
                <a:spcPts val="800"/>
              </a:spcBef>
              <a:spcAft>
                <a:spcPts val="800"/>
              </a:spcAft>
              <a:buFont typeface="Arial" panose="020B0604020202020204" pitchFamily="34" charset="0"/>
              <a:buChar char="•"/>
              <a:defRPr sz="2000" kern="1200" spc="-70" baseline="0">
                <a:solidFill>
                  <a:schemeClr val="tx1"/>
                </a:solidFill>
                <a:latin typeface="+mn-lt"/>
                <a:ea typeface="+mn-ea"/>
                <a:cs typeface="+mn-cs"/>
              </a:defRPr>
            </a:lvl3pPr>
            <a:lvl4pPr marL="1600200" indent="-228600" algn="l" defTabSz="914400" rtl="0" eaLnBrk="1" latinLnBrk="0" hangingPunct="1">
              <a:lnSpc>
                <a:spcPct val="80000"/>
              </a:lnSpc>
              <a:spcBef>
                <a:spcPts val="800"/>
              </a:spcBef>
              <a:spcAft>
                <a:spcPts val="800"/>
              </a:spcAft>
              <a:buFont typeface="Arial" panose="020B0604020202020204" pitchFamily="34" charset="0"/>
              <a:buChar char="•"/>
              <a:defRPr sz="1800" kern="1200" spc="-70" baseline="0">
                <a:solidFill>
                  <a:schemeClr val="tx1"/>
                </a:solidFill>
                <a:latin typeface="+mn-lt"/>
                <a:ea typeface="+mn-ea"/>
                <a:cs typeface="+mn-cs"/>
              </a:defRPr>
            </a:lvl4pPr>
            <a:lvl5pPr marL="2057400" indent="-228600" algn="l" defTabSz="914400" rtl="0" eaLnBrk="1" latinLnBrk="0" hangingPunct="1">
              <a:lnSpc>
                <a:spcPct val="80000"/>
              </a:lnSpc>
              <a:spcBef>
                <a:spcPts val="800"/>
              </a:spcBef>
              <a:spcAft>
                <a:spcPts val="800"/>
              </a:spcAft>
              <a:buFont typeface="Arial" panose="020B0604020202020204" pitchFamily="34" charset="0"/>
              <a:buChar char="•"/>
              <a:defRPr sz="1800" kern="1200" spc="-7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Features:</a:t>
            </a:r>
            <a:endParaRPr lang="en-US" sz="1800" b="1" dirty="0">
              <a:hlinkClick r:id="rId15" action="ppaction://hlinksldjump"/>
            </a:endParaRPr>
          </a:p>
          <a:p>
            <a:r>
              <a:rPr lang="en-US" sz="1800" dirty="0" err="1">
                <a:hlinkClick r:id="rId15" action="ppaction://hlinksldjump"/>
              </a:rPr>
              <a:t>MyFGIS</a:t>
            </a:r>
            <a:r>
              <a:rPr lang="en-US" sz="1800" dirty="0">
                <a:hlinkClick r:id="rId15" action="ppaction://hlinksldjump"/>
              </a:rPr>
              <a:t> Panel</a:t>
            </a:r>
            <a:r>
              <a:rPr lang="en-US" sz="1800" dirty="0"/>
              <a:t> </a:t>
            </a:r>
          </a:p>
          <a:p>
            <a:r>
              <a:rPr lang="en-US" sz="1800" dirty="0">
                <a:hlinkClick r:id="rId16" action="ppaction://hlinksldjump"/>
              </a:rPr>
              <a:t>View Billing</a:t>
            </a:r>
            <a:endParaRPr lang="en-US" sz="1800" dirty="0"/>
          </a:p>
          <a:p>
            <a:r>
              <a:rPr lang="en-US" sz="1800" dirty="0">
                <a:hlinkClick r:id="rId17" action="ppaction://hlinksldjump"/>
              </a:rPr>
              <a:t>View Certificates in </a:t>
            </a:r>
            <a:r>
              <a:rPr lang="en-US" sz="1800" dirty="0" err="1">
                <a:hlinkClick r:id="rId17" action="ppaction://hlinksldjump"/>
              </a:rPr>
              <a:t>FGISonline</a:t>
            </a:r>
            <a:r>
              <a:rPr lang="en-US" sz="1800" dirty="0">
                <a:hlinkClick r:id="rId17" action="ppaction://hlinksldjump"/>
              </a:rPr>
              <a:t> CRT</a:t>
            </a:r>
            <a:r>
              <a:rPr lang="en-US" sz="1800" dirty="0"/>
              <a:t> </a:t>
            </a:r>
          </a:p>
          <a:p>
            <a:r>
              <a:rPr lang="en-US" sz="1800" dirty="0">
                <a:hlinkClick r:id="rId18" action="ppaction://hlinksldjump"/>
              </a:rPr>
              <a:t>View Service Results in </a:t>
            </a:r>
            <a:r>
              <a:rPr lang="en-US" sz="1800" dirty="0" err="1">
                <a:hlinkClick r:id="rId18" action="ppaction://hlinksldjump"/>
              </a:rPr>
              <a:t>FGISonline</a:t>
            </a:r>
            <a:r>
              <a:rPr lang="en-US" sz="1800" dirty="0">
                <a:hlinkClick r:id="rId18" action="ppaction://hlinksldjump"/>
              </a:rPr>
              <a:t> IDW</a:t>
            </a:r>
            <a:endParaRPr lang="en-US" sz="1800" dirty="0"/>
          </a:p>
          <a:p>
            <a:r>
              <a:rPr lang="en-US" sz="1800" dirty="0">
                <a:hlinkClick r:id="rId19" action="ppaction://hlinksldjump"/>
              </a:rPr>
              <a:t>Service Request</a:t>
            </a:r>
            <a:endParaRPr lang="en-US" sz="1800" dirty="0"/>
          </a:p>
          <a:p>
            <a:r>
              <a:rPr lang="en-US" sz="1800" dirty="0">
                <a:hlinkClick r:id="rId20" action="ppaction://hlinksldjump"/>
              </a:rPr>
              <a:t>Update Preferences</a:t>
            </a:r>
            <a:endParaRPr lang="en-US" sz="1800" dirty="0"/>
          </a:p>
          <a:p>
            <a:r>
              <a:rPr lang="en-US" sz="1800" dirty="0">
                <a:hlinkClick r:id="rId21" action="ppaction://hlinksldjump"/>
              </a:rPr>
              <a:t>Manage Contacts</a:t>
            </a:r>
            <a:endParaRPr lang="en-US" sz="1800" dirty="0"/>
          </a:p>
          <a:p>
            <a:r>
              <a:rPr lang="en-US" sz="1800" dirty="0">
                <a:hlinkClick r:id="rId22" action="ppaction://hlinksldjump"/>
              </a:rPr>
              <a:t>Connect Contact to System User</a:t>
            </a:r>
            <a:endParaRPr lang="en-US" sz="1800" dirty="0"/>
          </a:p>
          <a:p>
            <a:endParaRPr lang="en-US" sz="1800" dirty="0"/>
          </a:p>
        </p:txBody>
      </p: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3" name="Slide Number Placeholder 2"/>
          <p:cNvSpPr>
            <a:spLocks noGrp="1"/>
          </p:cNvSpPr>
          <p:nvPr>
            <p:ph type="sldNum" sz="quarter" idx="12"/>
          </p:nvPr>
        </p:nvSpPr>
        <p:spPr/>
        <p:txBody>
          <a:bodyPr/>
          <a:lstStyle/>
          <a:p>
            <a:fld id="{5201D16B-2387-4D5C-AC4F-ECB6D6ED1DB7}" type="slidenum">
              <a:rPr lang="en-US" smtClean="0"/>
              <a:pPr/>
              <a:t>1</a:t>
            </a:fld>
            <a:endParaRPr lang="en-US" dirty="0"/>
          </a:p>
        </p:txBody>
      </p:sp>
    </p:spTree>
    <p:extLst>
      <p:ext uri="{BB962C8B-B14F-4D97-AF65-F5344CB8AC3E}">
        <p14:creationId xmlns:p14="http://schemas.microsoft.com/office/powerpoint/2010/main" val="11572904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What’s next?</a:t>
            </a:r>
          </a:p>
        </p:txBody>
      </p:sp>
      <p:sp>
        <p:nvSpPr>
          <p:cNvPr id="5" name="Content Placeholder 4"/>
          <p:cNvSpPr>
            <a:spLocks noGrp="1"/>
          </p:cNvSpPr>
          <p:nvPr>
            <p:ph type="body" sz="quarter" idx="13"/>
          </p:nvPr>
        </p:nvSpPr>
        <p:spPr/>
        <p:txBody>
          <a:bodyPr>
            <a:normAutofit fontScale="92500"/>
          </a:bodyPr>
          <a:lstStyle/>
          <a:p>
            <a:r>
              <a:rPr lang="en-US" dirty="0"/>
              <a:t>Review/Update</a:t>
            </a:r>
            <a:r>
              <a:rPr lang="en-US" dirty="0">
                <a:hlinkClick r:id="rId3" action="ppaction://hlinksldjump"/>
              </a:rPr>
              <a:t> financial accounts </a:t>
            </a:r>
            <a:r>
              <a:rPr lang="en-US" dirty="0"/>
              <a:t>to enable billing document features.</a:t>
            </a:r>
          </a:p>
          <a:p>
            <a:r>
              <a:rPr lang="en-US" dirty="0"/>
              <a:t>Provide your </a:t>
            </a:r>
            <a:r>
              <a:rPr lang="en-US" dirty="0" err="1"/>
              <a:t>MyFGIS</a:t>
            </a:r>
            <a:r>
              <a:rPr lang="en-US" dirty="0"/>
              <a:t> # to an official service provider and request they attach it to certificates to track in the Inspection Data Warehouse (IDW). </a:t>
            </a:r>
          </a:p>
          <a:p>
            <a:r>
              <a:rPr lang="en-US" dirty="0"/>
              <a:t>Official Service Providers using the FGIS Certificate (CRT) program, you may preview certificates and download your official documents.  </a:t>
            </a:r>
          </a:p>
          <a:p>
            <a:r>
              <a:rPr lang="en-US" dirty="0"/>
              <a:t>You may proceed with your annual Export Registration, or apply for a Designation by selecting ‘Delegations, Designations and Export Registrations.’ </a:t>
            </a:r>
          </a:p>
          <a:p>
            <a:r>
              <a:rPr lang="en-US" dirty="0"/>
              <a:t>Find links to these modules at </a:t>
            </a:r>
            <a:r>
              <a:rPr lang="en-US" dirty="0">
                <a:hlinkClick r:id="rId4"/>
              </a:rPr>
              <a:t>https://fgisonline.ams.usda.gov/</a:t>
            </a:r>
            <a:endParaRPr lang="en-US" dirty="0"/>
          </a:p>
          <a:p>
            <a:endParaRPr lang="en-US" dirty="0"/>
          </a:p>
          <a:p>
            <a:endParaRPr lang="en-US" sz="2400"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10</a:t>
            </a:fld>
            <a:endParaRPr lang="en-US" dirty="0"/>
          </a:p>
        </p:txBody>
      </p:sp>
      <p:sp>
        <p:nvSpPr>
          <p:cNvPr id="2" name="Footer Placeholder 1">
            <a:extLst>
              <a:ext uri="{FF2B5EF4-FFF2-40B4-BE49-F238E27FC236}">
                <a16:creationId xmlns:a16="http://schemas.microsoft.com/office/drawing/2014/main" id="{0C3C8CF1-92C9-F9E4-EA73-6F23B8E233BA}"/>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36613789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USDA Account Overview</a:t>
            </a:r>
          </a:p>
        </p:txBody>
      </p:sp>
      <p:sp>
        <p:nvSpPr>
          <p:cNvPr id="5" name="Content Placeholder 4"/>
          <p:cNvSpPr>
            <a:spLocks noGrp="1"/>
          </p:cNvSpPr>
          <p:nvPr>
            <p:ph type="body" sz="quarter" idx="13"/>
          </p:nvPr>
        </p:nvSpPr>
        <p:spPr/>
        <p:txBody>
          <a:bodyPr>
            <a:normAutofit/>
          </a:bodyPr>
          <a:lstStyle/>
          <a:p>
            <a:pPr marL="0" indent="0">
              <a:buNone/>
            </a:pPr>
            <a:r>
              <a:rPr lang="en-US" dirty="0"/>
              <a:t>When your </a:t>
            </a:r>
            <a:r>
              <a:rPr lang="en-US" dirty="0" err="1"/>
              <a:t>MyFGIS</a:t>
            </a:r>
            <a:r>
              <a:rPr lang="en-US" dirty="0"/>
              <a:t># was assigned, it was issued a COD account for requesting service.  Using the COD account requires payment in advance of services. </a:t>
            </a:r>
          </a:p>
          <a:p>
            <a:pPr marL="0" indent="0">
              <a:buNone/>
            </a:pPr>
            <a:r>
              <a:rPr lang="en-US" dirty="0"/>
              <a:t>Use of a USDA charge account (FMMI) results in monthly billing statements. The charge account must be linked to your </a:t>
            </a:r>
            <a:r>
              <a:rPr lang="en-US" dirty="0" err="1"/>
              <a:t>MyFGIS</a:t>
            </a:r>
            <a:r>
              <a:rPr lang="en-US" dirty="0"/>
              <a:t>#.</a:t>
            </a:r>
          </a:p>
          <a:p>
            <a:pPr marL="0" indent="0">
              <a:buNone/>
            </a:pPr>
            <a:r>
              <a:rPr lang="en-US" dirty="0"/>
              <a:t>If you do not have or want to use a USDA charge account, please skip to Step 5.</a:t>
            </a:r>
            <a:endParaRPr lang="en-US" sz="2400" dirty="0"/>
          </a:p>
          <a:p>
            <a:pPr marL="0" indent="0">
              <a:buNone/>
            </a:pPr>
            <a:endParaRPr lang="en-US" sz="2400"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11</a:t>
            </a:fld>
            <a:endParaRPr lang="en-US" dirty="0"/>
          </a:p>
        </p:txBody>
      </p:sp>
      <p:sp>
        <p:nvSpPr>
          <p:cNvPr id="2" name="Footer Placeholder 1">
            <a:extLst>
              <a:ext uri="{FF2B5EF4-FFF2-40B4-BE49-F238E27FC236}">
                <a16:creationId xmlns:a16="http://schemas.microsoft.com/office/drawing/2014/main" id="{A37486AB-B050-14E2-E84C-35082C27155A}"/>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31885384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2654-678C-45EE-990B-C9ADED18CFA8}"/>
              </a:ext>
            </a:extLst>
          </p:cNvPr>
          <p:cNvSpPr>
            <a:spLocks noGrp="1"/>
          </p:cNvSpPr>
          <p:nvPr>
            <p:ph type="title" idx="4294967295"/>
          </p:nvPr>
        </p:nvSpPr>
        <p:spPr>
          <a:xfrm>
            <a:off x="4222133" y="165395"/>
            <a:ext cx="4750417" cy="415790"/>
          </a:xfrm>
        </p:spPr>
        <p:txBody>
          <a:bodyPr>
            <a:normAutofit fontScale="90000"/>
          </a:bodyPr>
          <a:lstStyle/>
          <a:p>
            <a:pPr rtl="0" eaLnBrk="1" latinLnBrk="0" hangingPunct="1"/>
            <a:r>
              <a:rPr lang="en-US" sz="2400" b="1" kern="1200" dirty="0">
                <a:solidFill>
                  <a:srgbClr val="000000"/>
                </a:solidFill>
                <a:effectLst/>
                <a:latin typeface="Calibri" panose="020F0502020204030204" pitchFamily="34" charset="0"/>
                <a:ea typeface="+mn-ea"/>
                <a:cs typeface="+mn-cs"/>
              </a:rPr>
              <a:t>Step 3: Review USDA Accounts</a:t>
            </a:r>
            <a:endParaRPr lang="en-US" dirty="0">
              <a:effectLst/>
            </a:endParaRPr>
          </a:p>
        </p:txBody>
      </p:sp>
      <p:pic>
        <p:nvPicPr>
          <p:cNvPr id="12" name="Content Placeholder 3" descr="MyFGIS OIM me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19" y="911357"/>
            <a:ext cx="2584181" cy="3800899"/>
          </a:xfrm>
          <a:prstGeom prst="rect">
            <a:avLst/>
          </a:prstGeom>
          <a:ln w="3175">
            <a:solidFill>
              <a:schemeClr val="bg1">
                <a:lumMod val="85000"/>
              </a:schemeClr>
            </a:solidFill>
          </a:ln>
        </p:spPr>
      </p:pic>
      <p:pic>
        <p:nvPicPr>
          <p:cNvPr id="19" name="Picture 18" descr="Accounts Payable listing">
            <a:extLst>
              <a:ext uri="{FF2B5EF4-FFF2-40B4-BE49-F238E27FC236}">
                <a16:creationId xmlns:a16="http://schemas.microsoft.com/office/drawing/2014/main" id="{9F6883DC-1761-48BC-A814-406541DBE5A3}"/>
              </a:ext>
            </a:extLst>
          </p:cNvPr>
          <p:cNvPicPr>
            <a:picLocks noChangeAspect="1"/>
          </p:cNvPicPr>
          <p:nvPr/>
        </p:nvPicPr>
        <p:blipFill>
          <a:blip r:embed="rId3"/>
          <a:stretch>
            <a:fillRect/>
          </a:stretch>
        </p:blipFill>
        <p:spPr>
          <a:xfrm>
            <a:off x="1237134" y="3052296"/>
            <a:ext cx="7983064" cy="3057952"/>
          </a:xfrm>
          <a:prstGeom prst="rect">
            <a:avLst/>
          </a:prstGeom>
        </p:spPr>
      </p:pic>
      <p:sp>
        <p:nvSpPr>
          <p:cNvPr id="8" name="Content Placeholder 4">
            <a:extLst>
              <a:ext uri="{FF2B5EF4-FFF2-40B4-BE49-F238E27FC236}">
                <a16:creationId xmlns:a16="http://schemas.microsoft.com/office/drawing/2014/main" id="{6904FC07-74D5-4A18-8434-1D13EE7F7204}"/>
              </a:ext>
            </a:extLst>
          </p:cNvPr>
          <p:cNvSpPr txBox="1">
            <a:spLocks/>
          </p:cNvSpPr>
          <p:nvPr/>
        </p:nvSpPr>
        <p:spPr>
          <a:xfrm>
            <a:off x="8092291" y="1107066"/>
            <a:ext cx="4019281" cy="695188"/>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Please navigate to Accounts Payable to view your accounts. </a:t>
            </a:r>
          </a:p>
          <a:p>
            <a:pPr marL="0" indent="0">
              <a:buNone/>
            </a:pPr>
            <a:endParaRPr lang="en-US" sz="2000" b="1" dirty="0"/>
          </a:p>
        </p:txBody>
      </p:sp>
      <p:cxnSp>
        <p:nvCxnSpPr>
          <p:cNvPr id="13" name="O.R.S. Arrow" descr="Arrow"/>
          <p:cNvCxnSpPr/>
          <p:nvPr/>
        </p:nvCxnSpPr>
        <p:spPr>
          <a:xfrm rot="2700000">
            <a:off x="128539" y="2449268"/>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5667639D-545E-4C31-91B0-969507A96AD1}"/>
              </a:ext>
            </a:extLst>
          </p:cNvPr>
          <p:cNvSpPr txBox="1">
            <a:spLocks/>
          </p:cNvSpPr>
          <p:nvPr/>
        </p:nvSpPr>
        <p:spPr>
          <a:xfrm>
            <a:off x="8094242" y="2045479"/>
            <a:ext cx="3996156" cy="998119"/>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To Link or Create a new Charge Account, Please select ‘Request Federal Account.’</a:t>
            </a:r>
          </a:p>
        </p:txBody>
      </p:sp>
      <p:cxnSp>
        <p:nvCxnSpPr>
          <p:cNvPr id="15" name="O.R.S. Arrow" descr="Arrow">
            <a:extLst>
              <a:ext uri="{FF2B5EF4-FFF2-40B4-BE49-F238E27FC236}">
                <a16:creationId xmlns:a16="http://schemas.microsoft.com/office/drawing/2014/main" id="{6B36E0BF-7F58-4450-8414-C9578402E056}"/>
              </a:ext>
            </a:extLst>
          </p:cNvPr>
          <p:cNvCxnSpPr>
            <a:cxnSpLocks/>
          </p:cNvCxnSpPr>
          <p:nvPr/>
        </p:nvCxnSpPr>
        <p:spPr>
          <a:xfrm rot="2700000">
            <a:off x="7037659" y="3428999"/>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201D16B-2387-4D5C-AC4F-ECB6D6ED1DB7}" type="slidenum">
              <a:rPr lang="en-US" smtClean="0"/>
              <a:pPr/>
              <a:t>12</a:t>
            </a:fld>
            <a:endParaRPr lang="en-US" dirty="0"/>
          </a:p>
        </p:txBody>
      </p:sp>
      <p:sp>
        <p:nvSpPr>
          <p:cNvPr id="4" name="Footer Placeholder 3">
            <a:extLst>
              <a:ext uri="{FF2B5EF4-FFF2-40B4-BE49-F238E27FC236}">
                <a16:creationId xmlns:a16="http://schemas.microsoft.com/office/drawing/2014/main" id="{31F32D67-6266-8F76-50F6-B193EB71E7FA}"/>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1658974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FE2E-A564-4462-B782-5A3E03CAEF46}"/>
              </a:ext>
            </a:extLst>
          </p:cNvPr>
          <p:cNvSpPr>
            <a:spLocks noGrp="1"/>
          </p:cNvSpPr>
          <p:nvPr>
            <p:ph type="title" idx="4294967295"/>
          </p:nvPr>
        </p:nvSpPr>
        <p:spPr>
          <a:xfrm>
            <a:off x="3410051" y="198638"/>
            <a:ext cx="7740315" cy="447416"/>
          </a:xfrm>
        </p:spPr>
        <p:txBody>
          <a:bodyPr/>
          <a:lstStyle/>
          <a:p>
            <a:pPr rtl="0" eaLnBrk="1" latinLnBrk="0" hangingPunct="1"/>
            <a:r>
              <a:rPr lang="en-US" sz="2400" b="1" kern="1200" dirty="0">
                <a:solidFill>
                  <a:srgbClr val="000000"/>
                </a:solidFill>
                <a:effectLst/>
                <a:latin typeface="Calibri" panose="020F0502020204030204" pitchFamily="34" charset="0"/>
                <a:ea typeface="+mn-ea"/>
                <a:cs typeface="+mn-cs"/>
              </a:rPr>
              <a:t>Step 4a: Request/Link your USDA Charge Account</a:t>
            </a:r>
            <a:endParaRPr lang="en-US" dirty="0">
              <a:effectLst/>
            </a:endParaRPr>
          </a:p>
        </p:txBody>
      </p:sp>
      <p:pic>
        <p:nvPicPr>
          <p:cNvPr id="6" name="Picture 5" descr="Request Federal Account">
            <a:extLst>
              <a:ext uri="{FF2B5EF4-FFF2-40B4-BE49-F238E27FC236}">
                <a16:creationId xmlns:a16="http://schemas.microsoft.com/office/drawing/2014/main" id="{C328FF89-4A7E-475C-B4AE-FFA5CE6B97B4}"/>
              </a:ext>
            </a:extLst>
          </p:cNvPr>
          <p:cNvPicPr>
            <a:picLocks noChangeAspect="1"/>
          </p:cNvPicPr>
          <p:nvPr/>
        </p:nvPicPr>
        <p:blipFill>
          <a:blip r:embed="rId3"/>
          <a:stretch>
            <a:fillRect/>
          </a:stretch>
        </p:blipFill>
        <p:spPr>
          <a:xfrm>
            <a:off x="224490" y="963280"/>
            <a:ext cx="7476306" cy="4319919"/>
          </a:xfrm>
          <a:prstGeom prst="rect">
            <a:avLst/>
          </a:prstGeom>
        </p:spPr>
      </p:pic>
      <p:sp>
        <p:nvSpPr>
          <p:cNvPr id="17" name="Content Placeholder 4">
            <a:extLst>
              <a:ext uri="{FF2B5EF4-FFF2-40B4-BE49-F238E27FC236}">
                <a16:creationId xmlns:a16="http://schemas.microsoft.com/office/drawing/2014/main" id="{BC557700-3F5F-43A3-993C-1975159123D9}"/>
              </a:ext>
            </a:extLst>
          </p:cNvPr>
          <p:cNvSpPr txBox="1">
            <a:spLocks/>
          </p:cNvSpPr>
          <p:nvPr/>
        </p:nvSpPr>
        <p:spPr>
          <a:xfrm>
            <a:off x="8063178" y="850763"/>
            <a:ext cx="4019281" cy="1211003"/>
          </a:xfrm>
          <a:prstGeom prst="rect">
            <a:avLst/>
          </a:prstGeom>
          <a:solidFill>
            <a:schemeClr val="accent4">
              <a:lumMod val="60000"/>
              <a:lumOff val="4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 If you do not have a USDA Charge account and wish to have one,  please follow the instructions to complete this external process. </a:t>
            </a:r>
          </a:p>
        </p:txBody>
      </p:sp>
      <p:cxnSp>
        <p:nvCxnSpPr>
          <p:cNvPr id="15" name="O.R.S. Arrow" descr="Arrow">
            <a:extLst>
              <a:ext uri="{FF2B5EF4-FFF2-40B4-BE49-F238E27FC236}">
                <a16:creationId xmlns:a16="http://schemas.microsoft.com/office/drawing/2014/main" id="{6B36E0BF-7F58-4450-8414-C9578402E056}"/>
              </a:ext>
            </a:extLst>
          </p:cNvPr>
          <p:cNvCxnSpPr>
            <a:cxnSpLocks/>
          </p:cNvCxnSpPr>
          <p:nvPr/>
        </p:nvCxnSpPr>
        <p:spPr>
          <a:xfrm flipH="1">
            <a:off x="6999247" y="1905000"/>
            <a:ext cx="1203555" cy="556778"/>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Content Placeholder 4">
            <a:extLst>
              <a:ext uri="{FF2B5EF4-FFF2-40B4-BE49-F238E27FC236}">
                <a16:creationId xmlns:a16="http://schemas.microsoft.com/office/drawing/2014/main" id="{5BDEDA06-6A0F-45AB-B483-A60FAAD5F428}"/>
              </a:ext>
            </a:extLst>
          </p:cNvPr>
          <p:cNvSpPr txBox="1">
            <a:spLocks/>
          </p:cNvSpPr>
          <p:nvPr/>
        </p:nvSpPr>
        <p:spPr>
          <a:xfrm>
            <a:off x="8063178" y="3338771"/>
            <a:ext cx="4019281" cy="748024"/>
          </a:xfrm>
          <a:prstGeom prst="rect">
            <a:avLst/>
          </a:prstGeom>
          <a:solidFill>
            <a:schemeClr val="accent4">
              <a:lumMod val="60000"/>
              <a:lumOff val="4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Once you have the account number, return to this step. </a:t>
            </a:r>
          </a:p>
        </p:txBody>
      </p:sp>
      <p:cxnSp>
        <p:nvCxnSpPr>
          <p:cNvPr id="19" name="O.R.S. Arrow" descr="Arrow">
            <a:extLst>
              <a:ext uri="{FF2B5EF4-FFF2-40B4-BE49-F238E27FC236}">
                <a16:creationId xmlns:a16="http://schemas.microsoft.com/office/drawing/2014/main" id="{E80880E1-57FE-4C2D-9D82-A1DB4BC696C8}"/>
              </a:ext>
            </a:extLst>
          </p:cNvPr>
          <p:cNvCxnSpPr>
            <a:cxnSpLocks/>
          </p:cNvCxnSpPr>
          <p:nvPr/>
        </p:nvCxnSpPr>
        <p:spPr>
          <a:xfrm flipH="1">
            <a:off x="6678432" y="4173673"/>
            <a:ext cx="1203555" cy="556778"/>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70AE67F6-F93E-458B-9CAC-FA8AD770CA0C}"/>
              </a:ext>
            </a:extLst>
          </p:cNvPr>
          <p:cNvSpPr txBox="1">
            <a:spLocks/>
          </p:cNvSpPr>
          <p:nvPr/>
        </p:nvSpPr>
        <p:spPr>
          <a:xfrm>
            <a:off x="8063178" y="4496213"/>
            <a:ext cx="4019281" cy="748024"/>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 Provide your Account Number and click ‘Submit Request’.</a:t>
            </a:r>
          </a:p>
          <a:p>
            <a:pPr marL="0" indent="0">
              <a:buNone/>
            </a:pPr>
            <a:endParaRPr lang="en-US" sz="2000" b="1"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13</a:t>
            </a:fld>
            <a:endParaRPr lang="en-US" dirty="0"/>
          </a:p>
        </p:txBody>
      </p:sp>
      <p:sp>
        <p:nvSpPr>
          <p:cNvPr id="4" name="Footer Placeholder 3">
            <a:extLst>
              <a:ext uri="{FF2B5EF4-FFF2-40B4-BE49-F238E27FC236}">
                <a16:creationId xmlns:a16="http://schemas.microsoft.com/office/drawing/2014/main" id="{7D1EF977-A65E-68F2-C797-9DCB1F287035}"/>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108143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7B49B-4EEF-4748-AD16-23634F944578}"/>
              </a:ext>
            </a:extLst>
          </p:cNvPr>
          <p:cNvSpPr>
            <a:spLocks noGrp="1"/>
          </p:cNvSpPr>
          <p:nvPr>
            <p:ph type="title" idx="4294967295"/>
          </p:nvPr>
        </p:nvSpPr>
        <p:spPr>
          <a:xfrm>
            <a:off x="3524047" y="177148"/>
            <a:ext cx="7740315" cy="447416"/>
          </a:xfrm>
        </p:spPr>
        <p:txBody>
          <a:bodyPr/>
          <a:lstStyle/>
          <a:p>
            <a:pPr rtl="0" eaLnBrk="1" latinLnBrk="0" hangingPunct="1"/>
            <a:r>
              <a:rPr lang="en-US" sz="2400" b="1" kern="1200" dirty="0">
                <a:solidFill>
                  <a:srgbClr val="000000"/>
                </a:solidFill>
                <a:effectLst/>
                <a:latin typeface="Calibri" panose="020F0502020204030204" pitchFamily="34" charset="0"/>
                <a:ea typeface="+mn-ea"/>
                <a:cs typeface="+mn-cs"/>
              </a:rPr>
              <a:t>Step 4b: Request/Link your USDA Charge Account</a:t>
            </a:r>
            <a:endParaRPr lang="en-US" dirty="0">
              <a:effectLst/>
            </a:endParaRPr>
          </a:p>
        </p:txBody>
      </p:sp>
      <p:pic>
        <p:nvPicPr>
          <p:cNvPr id="2" name="Picture 1" descr="Accounts Payable">
            <a:extLst>
              <a:ext uri="{FF2B5EF4-FFF2-40B4-BE49-F238E27FC236}">
                <a16:creationId xmlns:a16="http://schemas.microsoft.com/office/drawing/2014/main" id="{30F1545A-AAF2-4303-B683-23757181A32D}"/>
              </a:ext>
            </a:extLst>
          </p:cNvPr>
          <p:cNvPicPr>
            <a:picLocks noChangeAspect="1"/>
          </p:cNvPicPr>
          <p:nvPr/>
        </p:nvPicPr>
        <p:blipFill>
          <a:blip r:embed="rId3"/>
          <a:stretch>
            <a:fillRect/>
          </a:stretch>
        </p:blipFill>
        <p:spPr>
          <a:xfrm>
            <a:off x="111791" y="1679330"/>
            <a:ext cx="7964011" cy="3334215"/>
          </a:xfrm>
          <a:prstGeom prst="rect">
            <a:avLst/>
          </a:prstGeom>
        </p:spPr>
      </p:pic>
      <p:sp>
        <p:nvSpPr>
          <p:cNvPr id="14" name="Content Placeholder 4">
            <a:extLst>
              <a:ext uri="{FF2B5EF4-FFF2-40B4-BE49-F238E27FC236}">
                <a16:creationId xmlns:a16="http://schemas.microsoft.com/office/drawing/2014/main" id="{5667639D-545E-4C31-91B0-969507A96AD1}"/>
              </a:ext>
            </a:extLst>
          </p:cNvPr>
          <p:cNvSpPr txBox="1">
            <a:spLocks/>
          </p:cNvSpPr>
          <p:nvPr/>
        </p:nvSpPr>
        <p:spPr>
          <a:xfrm>
            <a:off x="8084053" y="1679330"/>
            <a:ext cx="3996156" cy="733670"/>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The pending request will display on your ‘Accounts Payable’ grid.</a:t>
            </a:r>
          </a:p>
        </p:txBody>
      </p:sp>
      <p:cxnSp>
        <p:nvCxnSpPr>
          <p:cNvPr id="15" name="O.R.S. Arrow" descr="Arrow">
            <a:extLst>
              <a:ext uri="{FF2B5EF4-FFF2-40B4-BE49-F238E27FC236}">
                <a16:creationId xmlns:a16="http://schemas.microsoft.com/office/drawing/2014/main" id="{6B36E0BF-7F58-4450-8414-C9578402E056}"/>
              </a:ext>
            </a:extLst>
          </p:cNvPr>
          <p:cNvCxnSpPr>
            <a:cxnSpLocks/>
          </p:cNvCxnSpPr>
          <p:nvPr/>
        </p:nvCxnSpPr>
        <p:spPr>
          <a:xfrm>
            <a:off x="3720664" y="3843054"/>
            <a:ext cx="462857" cy="40001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FF6E2363-E6DA-4363-93F6-EF26F53C0E0E}"/>
              </a:ext>
            </a:extLst>
          </p:cNvPr>
          <p:cNvSpPr txBox="1">
            <a:spLocks/>
          </p:cNvSpPr>
          <p:nvPr/>
        </p:nvSpPr>
        <p:spPr>
          <a:xfrm>
            <a:off x="8084053" y="2994305"/>
            <a:ext cx="3996156" cy="834810"/>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A USDA staff member will review the request and update the status.</a:t>
            </a:r>
          </a:p>
        </p:txBody>
      </p:sp>
      <p:sp>
        <p:nvSpPr>
          <p:cNvPr id="10" name="Content Placeholder 4">
            <a:extLst>
              <a:ext uri="{FF2B5EF4-FFF2-40B4-BE49-F238E27FC236}">
                <a16:creationId xmlns:a16="http://schemas.microsoft.com/office/drawing/2014/main" id="{E141EC2C-6698-4DCA-A106-C0A6239F1052}"/>
              </a:ext>
            </a:extLst>
          </p:cNvPr>
          <p:cNvSpPr txBox="1">
            <a:spLocks/>
          </p:cNvSpPr>
          <p:nvPr/>
        </p:nvSpPr>
        <p:spPr>
          <a:xfrm>
            <a:off x="8075802" y="4243066"/>
            <a:ext cx="3996156" cy="834810"/>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Only accounts in ‘Active’ status may be used for requesting services.</a:t>
            </a:r>
          </a:p>
        </p:txBody>
      </p:sp>
      <p:sp>
        <p:nvSpPr>
          <p:cNvPr id="3" name="Slide Number Placeholder 2"/>
          <p:cNvSpPr>
            <a:spLocks noGrp="1"/>
          </p:cNvSpPr>
          <p:nvPr>
            <p:ph type="sldNum" sz="quarter" idx="12"/>
          </p:nvPr>
        </p:nvSpPr>
        <p:spPr/>
        <p:txBody>
          <a:bodyPr/>
          <a:lstStyle/>
          <a:p>
            <a:fld id="{5201D16B-2387-4D5C-AC4F-ECB6D6ED1DB7}" type="slidenum">
              <a:rPr lang="en-US" smtClean="0"/>
              <a:pPr/>
              <a:t>14</a:t>
            </a:fld>
            <a:endParaRPr lang="en-US" dirty="0"/>
          </a:p>
        </p:txBody>
      </p:sp>
      <p:sp>
        <p:nvSpPr>
          <p:cNvPr id="5" name="Footer Placeholder 4">
            <a:extLst>
              <a:ext uri="{FF2B5EF4-FFF2-40B4-BE49-F238E27FC236}">
                <a16:creationId xmlns:a16="http://schemas.microsoft.com/office/drawing/2014/main" id="{F60F4988-D243-6690-B738-C63ACA0F0A2F}"/>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972915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284F1-35F0-4F22-B3F3-5001FE1CD108}"/>
              </a:ext>
            </a:extLst>
          </p:cNvPr>
          <p:cNvSpPr>
            <a:spLocks noGrp="1"/>
          </p:cNvSpPr>
          <p:nvPr>
            <p:ph type="title" idx="4294967295"/>
          </p:nvPr>
        </p:nvSpPr>
        <p:spPr>
          <a:xfrm>
            <a:off x="4338321" y="162993"/>
            <a:ext cx="4367529" cy="554514"/>
          </a:xfrm>
        </p:spPr>
        <p:txBody>
          <a:bodyPr/>
          <a:lstStyle/>
          <a:p>
            <a:pPr rtl="0" eaLnBrk="1" latinLnBrk="0" hangingPunct="1"/>
            <a:r>
              <a:rPr lang="en-US" sz="2400" b="1" kern="1200" dirty="0">
                <a:solidFill>
                  <a:srgbClr val="000000"/>
                </a:solidFill>
                <a:effectLst/>
                <a:latin typeface="Calibri" panose="020F0502020204030204" pitchFamily="34" charset="0"/>
                <a:ea typeface="+mn-ea"/>
                <a:cs typeface="+mn-cs"/>
              </a:rPr>
              <a:t>Step 5: Update Default Settings</a:t>
            </a:r>
            <a:endParaRPr lang="en-US" dirty="0">
              <a:effectLst/>
            </a:endParaRPr>
          </a:p>
        </p:txBody>
      </p:sp>
      <p:pic>
        <p:nvPicPr>
          <p:cNvPr id="2" name="Picture 1" descr="MyFGIS MyProfile">
            <a:extLst>
              <a:ext uri="{FF2B5EF4-FFF2-40B4-BE49-F238E27FC236}">
                <a16:creationId xmlns:a16="http://schemas.microsoft.com/office/drawing/2014/main" id="{052E02FE-7F13-407E-AD3E-BA2A1B78DE1C}"/>
              </a:ext>
            </a:extLst>
          </p:cNvPr>
          <p:cNvPicPr>
            <a:picLocks noChangeAspect="1"/>
          </p:cNvPicPr>
          <p:nvPr/>
        </p:nvPicPr>
        <p:blipFill>
          <a:blip r:embed="rId3"/>
          <a:stretch>
            <a:fillRect/>
          </a:stretch>
        </p:blipFill>
        <p:spPr>
          <a:xfrm>
            <a:off x="947549" y="814577"/>
            <a:ext cx="2403610" cy="2377293"/>
          </a:xfrm>
          <a:prstGeom prst="rect">
            <a:avLst/>
          </a:prstGeom>
        </p:spPr>
      </p:pic>
      <p:pic>
        <p:nvPicPr>
          <p:cNvPr id="5" name="Picture 4" descr="Default Settin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159" y="4103548"/>
            <a:ext cx="7659169" cy="2019582"/>
          </a:xfrm>
          <a:prstGeom prst="rect">
            <a:avLst/>
          </a:prstGeom>
        </p:spPr>
      </p:pic>
      <p:sp>
        <p:nvSpPr>
          <p:cNvPr id="13" name="Content Placeholder 4">
            <a:extLst>
              <a:ext uri="{FF2B5EF4-FFF2-40B4-BE49-F238E27FC236}">
                <a16:creationId xmlns:a16="http://schemas.microsoft.com/office/drawing/2014/main" id="{76B4B8BC-B5EF-4C08-BBA7-549D88603573}"/>
              </a:ext>
            </a:extLst>
          </p:cNvPr>
          <p:cNvSpPr txBox="1">
            <a:spLocks/>
          </p:cNvSpPr>
          <p:nvPr/>
        </p:nvSpPr>
        <p:spPr>
          <a:xfrm>
            <a:off x="7485715" y="950727"/>
            <a:ext cx="4600341" cy="74416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The </a:t>
            </a:r>
            <a:r>
              <a:rPr lang="en-US" sz="2000" b="1" dirty="0" err="1"/>
              <a:t>MyFGIS</a:t>
            </a:r>
            <a:r>
              <a:rPr lang="en-US" sz="2000" b="1" dirty="0"/>
              <a:t> Menu panel is where you access your profile</a:t>
            </a:r>
          </a:p>
        </p:txBody>
      </p:sp>
      <p:cxnSp>
        <p:nvCxnSpPr>
          <p:cNvPr id="6" name="O.R.S. Arrow" descr="Arrow"/>
          <p:cNvCxnSpPr>
            <a:cxnSpLocks/>
          </p:cNvCxnSpPr>
          <p:nvPr/>
        </p:nvCxnSpPr>
        <p:spPr>
          <a:xfrm>
            <a:off x="181292" y="1977814"/>
            <a:ext cx="692468" cy="58222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8A0392AB-DDBC-4834-9DF3-1B6F1ACCA625}"/>
              </a:ext>
            </a:extLst>
          </p:cNvPr>
          <p:cNvSpPr txBox="1">
            <a:spLocks/>
          </p:cNvSpPr>
          <p:nvPr/>
        </p:nvSpPr>
        <p:spPr>
          <a:xfrm>
            <a:off x="7485715" y="1815869"/>
            <a:ext cx="4600341" cy="74416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Your default </a:t>
            </a:r>
            <a:r>
              <a:rPr lang="en-US" sz="2000" b="1" dirty="0" err="1"/>
              <a:t>MyFGIS</a:t>
            </a:r>
            <a:r>
              <a:rPr lang="en-US" sz="2000" b="1" dirty="0"/>
              <a:t># and role were set on your profile page after you registered</a:t>
            </a:r>
          </a:p>
          <a:p>
            <a:pPr marL="0" indent="0">
              <a:buNone/>
            </a:pPr>
            <a:endParaRPr lang="en-US" sz="2000" b="1" dirty="0"/>
          </a:p>
        </p:txBody>
      </p:sp>
      <p:sp>
        <p:nvSpPr>
          <p:cNvPr id="18" name="Content Placeholder 4">
            <a:extLst>
              <a:ext uri="{FF2B5EF4-FFF2-40B4-BE49-F238E27FC236}">
                <a16:creationId xmlns:a16="http://schemas.microsoft.com/office/drawing/2014/main" id="{3317E313-AAE9-430C-8545-7E195F5B8ECB}"/>
              </a:ext>
            </a:extLst>
          </p:cNvPr>
          <p:cNvSpPr txBox="1">
            <a:spLocks/>
          </p:cNvSpPr>
          <p:nvPr/>
        </p:nvSpPr>
        <p:spPr>
          <a:xfrm>
            <a:off x="248129" y="5563612"/>
            <a:ext cx="2624396" cy="56617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Select the default organization </a:t>
            </a:r>
            <a:r>
              <a:rPr lang="en-US" sz="1400" b="1" dirty="0" err="1"/>
              <a:t>MyFGIS</a:t>
            </a:r>
            <a:r>
              <a:rPr lang="en-US" sz="1400" b="1" dirty="0"/>
              <a:t># to be used at login</a:t>
            </a:r>
          </a:p>
          <a:p>
            <a:pPr marL="0" indent="0">
              <a:buNone/>
            </a:pPr>
            <a:endParaRPr lang="en-US" sz="1400" b="1" dirty="0"/>
          </a:p>
        </p:txBody>
      </p:sp>
      <p:cxnSp>
        <p:nvCxnSpPr>
          <p:cNvPr id="8" name="O.R.S. Arrow" descr="Arrow"/>
          <p:cNvCxnSpPr>
            <a:cxnSpLocks/>
          </p:cNvCxnSpPr>
          <p:nvPr/>
        </p:nvCxnSpPr>
        <p:spPr>
          <a:xfrm>
            <a:off x="2393891" y="4424164"/>
            <a:ext cx="1040189" cy="188721"/>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O.R.S. Arrow" descr="Arrow"/>
          <p:cNvCxnSpPr>
            <a:cxnSpLocks/>
          </p:cNvCxnSpPr>
          <p:nvPr/>
        </p:nvCxnSpPr>
        <p:spPr>
          <a:xfrm flipV="1">
            <a:off x="2773680" y="5524563"/>
            <a:ext cx="975360" cy="505039"/>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FCA0E10E-BA58-44F8-9592-6166A8CA9FEF}"/>
              </a:ext>
            </a:extLst>
          </p:cNvPr>
          <p:cNvSpPr txBox="1">
            <a:spLocks/>
          </p:cNvSpPr>
          <p:nvPr/>
        </p:nvSpPr>
        <p:spPr>
          <a:xfrm>
            <a:off x="7485715" y="2668311"/>
            <a:ext cx="4600341" cy="1312154"/>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Updating your defaults will change the organization/role that are initially active after every login. </a:t>
            </a:r>
          </a:p>
        </p:txBody>
      </p:sp>
      <p:sp>
        <p:nvSpPr>
          <p:cNvPr id="16" name="Content Placeholder 4">
            <a:extLst>
              <a:ext uri="{FF2B5EF4-FFF2-40B4-BE49-F238E27FC236}">
                <a16:creationId xmlns:a16="http://schemas.microsoft.com/office/drawing/2014/main" id="{26BBEF32-D242-461A-BD76-749B7C257C5D}"/>
              </a:ext>
            </a:extLst>
          </p:cNvPr>
          <p:cNvSpPr txBox="1">
            <a:spLocks/>
          </p:cNvSpPr>
          <p:nvPr/>
        </p:nvSpPr>
        <p:spPr>
          <a:xfrm>
            <a:off x="181292" y="4202603"/>
            <a:ext cx="2212599" cy="820564"/>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Your User Number is displayed here. </a:t>
            </a:r>
          </a:p>
          <a:p>
            <a:pPr marL="0" indent="0">
              <a:buNone/>
            </a:pPr>
            <a:r>
              <a:rPr lang="en-US" sz="1400" b="1" dirty="0"/>
              <a:t>This is not a </a:t>
            </a:r>
            <a:r>
              <a:rPr lang="en-US" sz="1400" b="1" dirty="0" err="1"/>
              <a:t>MyFGIS</a:t>
            </a:r>
            <a:r>
              <a:rPr lang="en-US" sz="1400" b="1" dirty="0"/>
              <a:t>#</a:t>
            </a:r>
          </a:p>
          <a:p>
            <a:pPr marL="0" indent="0">
              <a:buNone/>
            </a:pPr>
            <a:endParaRPr lang="en-US" sz="1400" b="1" dirty="0"/>
          </a:p>
        </p:txBody>
      </p:sp>
      <p:cxnSp>
        <p:nvCxnSpPr>
          <p:cNvPr id="17" name="O.R.S. Arrow" descr="Arrow">
            <a:extLst>
              <a:ext uri="{FF2B5EF4-FFF2-40B4-BE49-F238E27FC236}">
                <a16:creationId xmlns:a16="http://schemas.microsoft.com/office/drawing/2014/main" id="{F7FBAC7F-2210-4537-A5FC-B9AE1B668972}"/>
              </a:ext>
            </a:extLst>
          </p:cNvPr>
          <p:cNvCxnSpPr>
            <a:cxnSpLocks/>
          </p:cNvCxnSpPr>
          <p:nvPr/>
        </p:nvCxnSpPr>
        <p:spPr>
          <a:xfrm>
            <a:off x="7324960" y="4705946"/>
            <a:ext cx="416960" cy="325301"/>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201D16B-2387-4D5C-AC4F-ECB6D6ED1DB7}" type="slidenum">
              <a:rPr lang="en-US" smtClean="0"/>
              <a:pPr/>
              <a:t>15</a:t>
            </a:fld>
            <a:endParaRPr lang="en-US" dirty="0"/>
          </a:p>
        </p:txBody>
      </p:sp>
      <p:sp>
        <p:nvSpPr>
          <p:cNvPr id="7" name="Footer Placeholder 6">
            <a:extLst>
              <a:ext uri="{FF2B5EF4-FFF2-40B4-BE49-F238E27FC236}">
                <a16:creationId xmlns:a16="http://schemas.microsoft.com/office/drawing/2014/main" id="{FADCE37D-D67A-87AE-1F27-A0E3C41340E4}"/>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691450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35" presetClass="emph" presetSubtype="0" repeatCount="3000" fill="hold" nodeType="afterEffect">
                                  <p:stCondLst>
                                    <p:cond delay="500"/>
                                  </p:stCondLst>
                                  <p:childTnLst>
                                    <p:anim calcmode="discrete" valueType="str">
                                      <p:cBhvr>
                                        <p:cTn id="20"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35" presetClass="emph" presetSubtype="0" repeatCount="3000" fill="hold" nodeType="afterEffect">
                                  <p:stCondLst>
                                    <p:cond delay="500"/>
                                  </p:stCondLst>
                                  <p:childTnLst>
                                    <p:anim calcmode="discrete" valueType="str">
                                      <p:cBhvr>
                                        <p:cTn id="27"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0"/>
                            </p:stCondLst>
                            <p:childTnLst>
                              <p:par>
                                <p:cTn id="33" presetID="35" presetClass="emph" presetSubtype="0" repeatCount="3000" fill="hold" nodeType="afterEffect">
                                  <p:stCondLst>
                                    <p:cond delay="500"/>
                                  </p:stCondLst>
                                  <p:childTnLst>
                                    <p:anim calcmode="discrete" valueType="str">
                                      <p:cBhvr>
                                        <p:cTn id="34" dur="5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FGIS menu badge">
            <a:extLst>
              <a:ext uri="{FF2B5EF4-FFF2-40B4-BE49-F238E27FC236}">
                <a16:creationId xmlns:a16="http://schemas.microsoft.com/office/drawing/2014/main" id="{667C65C4-9C4F-41DB-9BC3-01170275CDC0}"/>
              </a:ext>
            </a:extLst>
          </p:cNvPr>
          <p:cNvPicPr>
            <a:picLocks noChangeAspect="1"/>
          </p:cNvPicPr>
          <p:nvPr/>
        </p:nvPicPr>
        <p:blipFill>
          <a:blip r:embed="rId3"/>
          <a:stretch>
            <a:fillRect/>
          </a:stretch>
        </p:blipFill>
        <p:spPr>
          <a:xfrm>
            <a:off x="7861182" y="2512377"/>
            <a:ext cx="3219450" cy="3133725"/>
          </a:xfrm>
          <a:prstGeom prst="rect">
            <a:avLst/>
          </a:prstGeom>
        </p:spPr>
      </p:pic>
      <p:sp>
        <p:nvSpPr>
          <p:cNvPr id="4" name="Content Placeholder 3"/>
          <p:cNvSpPr>
            <a:spLocks noGrp="1"/>
          </p:cNvSpPr>
          <p:nvPr>
            <p:ph idx="1"/>
          </p:nvPr>
        </p:nvSpPr>
        <p:spPr/>
        <p:txBody>
          <a:bodyPr/>
          <a:lstStyle/>
          <a:p>
            <a:r>
              <a:rPr lang="en-US" dirty="0"/>
              <a:t>Use the </a:t>
            </a:r>
            <a:r>
              <a:rPr lang="en-US" dirty="0" err="1"/>
              <a:t>MyFGIS</a:t>
            </a:r>
            <a:r>
              <a:rPr lang="en-US" dirty="0"/>
              <a:t> menu panel to:</a:t>
            </a:r>
          </a:p>
          <a:p>
            <a:pPr lvl="1"/>
            <a:r>
              <a:rPr lang="en-US" dirty="0"/>
              <a:t>Change your organization and/or role in the system</a:t>
            </a:r>
          </a:p>
          <a:p>
            <a:pPr lvl="1"/>
            <a:r>
              <a:rPr lang="en-US" dirty="0"/>
              <a:t>Access your profile</a:t>
            </a:r>
          </a:p>
          <a:p>
            <a:pPr lvl="1"/>
            <a:r>
              <a:rPr lang="en-US" dirty="0"/>
              <a:t>Logout</a:t>
            </a:r>
          </a:p>
          <a:p>
            <a:pPr lvl="1"/>
            <a:endParaRPr lang="en-US"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16</a:t>
            </a:fld>
            <a:endParaRPr lang="en-US" dirty="0"/>
          </a:p>
        </p:txBody>
      </p:sp>
      <p:cxnSp>
        <p:nvCxnSpPr>
          <p:cNvPr id="6" name="O.R.S. Arrow" descr="Arrow">
            <a:extLst>
              <a:ext uri="{FF2B5EF4-FFF2-40B4-BE49-F238E27FC236}">
                <a16:creationId xmlns:a16="http://schemas.microsoft.com/office/drawing/2014/main" id="{BA2C7D20-F87A-40BA-85F4-592FA3BBD7C1}"/>
              </a:ext>
            </a:extLst>
          </p:cNvPr>
          <p:cNvCxnSpPr/>
          <p:nvPr/>
        </p:nvCxnSpPr>
        <p:spPr>
          <a:xfrm rot="2700000">
            <a:off x="7353864" y="2839426"/>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0871F62-F2CE-4048-A3CB-65F3F8E99945}"/>
              </a:ext>
            </a:extLst>
          </p:cNvPr>
          <p:cNvSpPr>
            <a:spLocks noGrp="1"/>
          </p:cNvSpPr>
          <p:nvPr>
            <p:ph type="title"/>
          </p:nvPr>
        </p:nvSpPr>
        <p:spPr>
          <a:xfrm>
            <a:off x="4857547" y="136525"/>
            <a:ext cx="7740315" cy="447416"/>
          </a:xfrm>
        </p:spPr>
        <p:txBody>
          <a:bodyPr/>
          <a:lstStyle/>
          <a:p>
            <a:pPr rtl="0" eaLnBrk="1" latinLnBrk="0" hangingPunct="1"/>
            <a:r>
              <a:rPr lang="en-US" sz="2400" b="1" kern="1200" dirty="0">
                <a:solidFill>
                  <a:srgbClr val="000000"/>
                </a:solidFill>
                <a:effectLst/>
                <a:latin typeface="Calibri" panose="020F0502020204030204" pitchFamily="34" charset="0"/>
                <a:ea typeface="+mn-ea"/>
                <a:cs typeface="+mn-cs"/>
              </a:rPr>
              <a:t>The </a:t>
            </a:r>
            <a:r>
              <a:rPr lang="en-US" sz="2400" b="1" kern="1200" dirty="0" err="1">
                <a:solidFill>
                  <a:srgbClr val="000000"/>
                </a:solidFill>
                <a:effectLst/>
                <a:latin typeface="Calibri" panose="020F0502020204030204" pitchFamily="34" charset="0"/>
                <a:ea typeface="+mn-ea"/>
                <a:cs typeface="+mn-cs"/>
              </a:rPr>
              <a:t>MyFGIS</a:t>
            </a:r>
            <a:r>
              <a:rPr lang="en-US" sz="2400" b="1" kern="1200" dirty="0">
                <a:solidFill>
                  <a:srgbClr val="000000"/>
                </a:solidFill>
                <a:effectLst/>
                <a:latin typeface="Calibri" panose="020F0502020204030204" pitchFamily="34" charset="0"/>
                <a:ea typeface="+mn-ea"/>
                <a:cs typeface="+mn-cs"/>
              </a:rPr>
              <a:t> Panel</a:t>
            </a:r>
            <a:endParaRPr lang="en-US" dirty="0">
              <a:effectLst/>
            </a:endParaRPr>
          </a:p>
        </p:txBody>
      </p:sp>
      <p:sp>
        <p:nvSpPr>
          <p:cNvPr id="7" name="Footer Placeholder 6">
            <a:extLst>
              <a:ext uri="{FF2B5EF4-FFF2-40B4-BE49-F238E27FC236}">
                <a16:creationId xmlns:a16="http://schemas.microsoft.com/office/drawing/2014/main" id="{5E4D03DA-F72D-F3D3-EB13-B265C96296A9}"/>
              </a:ext>
            </a:extLst>
          </p:cNvPr>
          <p:cNvSpPr>
            <a:spLocks noGrp="1"/>
          </p:cNvSpPr>
          <p:nvPr>
            <p:ph type="ftr" sz="quarter" idx="11"/>
          </p:nvPr>
        </p:nvSpPr>
        <p:spPr/>
        <p:txBody>
          <a:bodyPr/>
          <a:lstStyle/>
          <a:p>
            <a:r>
              <a:rPr lang="en-US"/>
              <a:t>USDA FGIS – MyFGIS Customer Guide</a:t>
            </a:r>
          </a:p>
        </p:txBody>
      </p:sp>
    </p:spTree>
    <p:extLst>
      <p:ext uri="{BB962C8B-B14F-4D97-AF65-F5344CB8AC3E}">
        <p14:creationId xmlns:p14="http://schemas.microsoft.com/office/powerpoint/2010/main" val="3667561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DDA6-7B92-4C8C-9DBD-E3B6847AD049}"/>
              </a:ext>
            </a:extLst>
          </p:cNvPr>
          <p:cNvSpPr>
            <a:spLocks noGrp="1"/>
          </p:cNvSpPr>
          <p:nvPr>
            <p:ph type="title"/>
          </p:nvPr>
        </p:nvSpPr>
        <p:spPr>
          <a:xfrm>
            <a:off x="2225841" y="136525"/>
            <a:ext cx="7740315" cy="447416"/>
          </a:xfrm>
        </p:spPr>
        <p:txBody>
          <a:bodyPr>
            <a:normAutofit fontScale="90000"/>
          </a:bodyPr>
          <a:lstStyle/>
          <a:p>
            <a:pPr algn="ctr"/>
            <a:r>
              <a:rPr lang="en-US" b="1" dirty="0"/>
              <a:t>Common Grid Features</a:t>
            </a:r>
          </a:p>
        </p:txBody>
      </p:sp>
      <p:pic>
        <p:nvPicPr>
          <p:cNvPr id="7" name="Content Placeholder 6" descr="Common Grid">
            <a:extLst>
              <a:ext uri="{FF2B5EF4-FFF2-40B4-BE49-F238E27FC236}">
                <a16:creationId xmlns:a16="http://schemas.microsoft.com/office/drawing/2014/main" id="{4DFE6A03-06F9-4543-BC31-E1B463212EC3}"/>
              </a:ext>
            </a:extLst>
          </p:cNvPr>
          <p:cNvPicPr>
            <a:picLocks noGrp="1" noChangeAspect="1"/>
          </p:cNvPicPr>
          <p:nvPr>
            <p:ph idx="1"/>
          </p:nvPr>
        </p:nvPicPr>
        <p:blipFill>
          <a:blip r:embed="rId2"/>
          <a:stretch>
            <a:fillRect/>
          </a:stretch>
        </p:blipFill>
        <p:spPr>
          <a:xfrm>
            <a:off x="2414073" y="1276950"/>
            <a:ext cx="7363853" cy="2781688"/>
          </a:xfrm>
          <a:prstGeom prst="rect">
            <a:avLst/>
          </a:prstGeom>
        </p:spPr>
      </p:pic>
      <p:sp>
        <p:nvSpPr>
          <p:cNvPr id="5" name="Footer Placeholder 4">
            <a:extLst>
              <a:ext uri="{FF2B5EF4-FFF2-40B4-BE49-F238E27FC236}">
                <a16:creationId xmlns:a16="http://schemas.microsoft.com/office/drawing/2014/main" id="{DB50F137-13F1-4D66-9B21-87BA747AD59F}"/>
              </a:ext>
            </a:extLst>
          </p:cNvPr>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6" name="Slide Number Placeholder 5">
            <a:extLst>
              <a:ext uri="{FF2B5EF4-FFF2-40B4-BE49-F238E27FC236}">
                <a16:creationId xmlns:a16="http://schemas.microsoft.com/office/drawing/2014/main" id="{F7D02A05-D438-4428-9C74-6BF28A6800EE}"/>
              </a:ext>
            </a:extLst>
          </p:cNvPr>
          <p:cNvSpPr>
            <a:spLocks noGrp="1"/>
          </p:cNvSpPr>
          <p:nvPr>
            <p:ph type="sldNum" sz="quarter" idx="12"/>
          </p:nvPr>
        </p:nvSpPr>
        <p:spPr/>
        <p:txBody>
          <a:bodyPr/>
          <a:lstStyle/>
          <a:p>
            <a:fld id="{D0AAFC3D-B629-4B12-9956-E4CC463633C7}" type="slidenum">
              <a:rPr lang="en-US" smtClean="0"/>
              <a:t>17</a:t>
            </a:fld>
            <a:endParaRPr lang="en-US"/>
          </a:p>
        </p:txBody>
      </p:sp>
      <p:cxnSp>
        <p:nvCxnSpPr>
          <p:cNvPr id="8" name="O.R.S. Arrow" descr="Arrow">
            <a:extLst>
              <a:ext uri="{FF2B5EF4-FFF2-40B4-BE49-F238E27FC236}">
                <a16:creationId xmlns:a16="http://schemas.microsoft.com/office/drawing/2014/main" id="{C15756DA-E2C6-413E-8935-9C8F1B01375B}"/>
              </a:ext>
            </a:extLst>
          </p:cNvPr>
          <p:cNvCxnSpPr>
            <a:cxnSpLocks/>
          </p:cNvCxnSpPr>
          <p:nvPr/>
        </p:nvCxnSpPr>
        <p:spPr>
          <a:xfrm>
            <a:off x="1748321" y="1896145"/>
            <a:ext cx="898776" cy="382278"/>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O.R.S. Arrow" descr="Arrow">
            <a:extLst>
              <a:ext uri="{FF2B5EF4-FFF2-40B4-BE49-F238E27FC236}">
                <a16:creationId xmlns:a16="http://schemas.microsoft.com/office/drawing/2014/main" id="{9C90748A-C431-468C-994B-294E65AA8C0B}"/>
              </a:ext>
            </a:extLst>
          </p:cNvPr>
          <p:cNvCxnSpPr>
            <a:cxnSpLocks/>
          </p:cNvCxnSpPr>
          <p:nvPr/>
        </p:nvCxnSpPr>
        <p:spPr>
          <a:xfrm>
            <a:off x="1213657" y="1896145"/>
            <a:ext cx="1295863" cy="1090895"/>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Content Placeholder 4">
            <a:extLst>
              <a:ext uri="{FF2B5EF4-FFF2-40B4-BE49-F238E27FC236}">
                <a16:creationId xmlns:a16="http://schemas.microsoft.com/office/drawing/2014/main" id="{7255062F-83C5-47F2-B34D-04524E37CDD0}"/>
              </a:ext>
            </a:extLst>
          </p:cNvPr>
          <p:cNvSpPr txBox="1">
            <a:spLocks/>
          </p:cNvSpPr>
          <p:nvPr/>
        </p:nvSpPr>
        <p:spPr>
          <a:xfrm>
            <a:off x="107358" y="1452480"/>
            <a:ext cx="2212599" cy="56617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Drag a column title to the header to group</a:t>
            </a:r>
          </a:p>
        </p:txBody>
      </p:sp>
      <p:sp>
        <p:nvSpPr>
          <p:cNvPr id="11" name="Content Placeholder 4">
            <a:extLst>
              <a:ext uri="{FF2B5EF4-FFF2-40B4-BE49-F238E27FC236}">
                <a16:creationId xmlns:a16="http://schemas.microsoft.com/office/drawing/2014/main" id="{812EBC3C-903D-4AD4-A8AD-6B7CA854FB87}"/>
              </a:ext>
            </a:extLst>
          </p:cNvPr>
          <p:cNvSpPr txBox="1">
            <a:spLocks/>
          </p:cNvSpPr>
          <p:nvPr/>
        </p:nvSpPr>
        <p:spPr>
          <a:xfrm>
            <a:off x="22701" y="4340205"/>
            <a:ext cx="2624396" cy="56617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Change page number and page size</a:t>
            </a:r>
          </a:p>
          <a:p>
            <a:pPr marL="0" indent="0">
              <a:buNone/>
            </a:pPr>
            <a:endParaRPr lang="en-US" sz="1400" b="1" dirty="0"/>
          </a:p>
        </p:txBody>
      </p:sp>
      <p:cxnSp>
        <p:nvCxnSpPr>
          <p:cNvPr id="16" name="O.R.S. Arrow" descr="Arrow">
            <a:extLst>
              <a:ext uri="{FF2B5EF4-FFF2-40B4-BE49-F238E27FC236}">
                <a16:creationId xmlns:a16="http://schemas.microsoft.com/office/drawing/2014/main" id="{002E59D3-6652-43EA-B1E3-6656C136BA7C}"/>
              </a:ext>
            </a:extLst>
          </p:cNvPr>
          <p:cNvCxnSpPr>
            <a:cxnSpLocks/>
          </p:cNvCxnSpPr>
          <p:nvPr/>
        </p:nvCxnSpPr>
        <p:spPr>
          <a:xfrm flipH="1" flipV="1">
            <a:off x="6350439" y="2680217"/>
            <a:ext cx="1675961" cy="178624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3F8D02FF-C414-4FA2-86FD-975742BFAF90}"/>
              </a:ext>
            </a:extLst>
          </p:cNvPr>
          <p:cNvSpPr txBox="1">
            <a:spLocks/>
          </p:cNvSpPr>
          <p:nvPr/>
        </p:nvSpPr>
        <p:spPr>
          <a:xfrm>
            <a:off x="9826006" y="1825368"/>
            <a:ext cx="2111994" cy="56617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Click Filter icon to search within that column</a:t>
            </a:r>
          </a:p>
          <a:p>
            <a:pPr marL="0" indent="0">
              <a:buNone/>
            </a:pPr>
            <a:endParaRPr lang="en-US" sz="1400" b="1" dirty="0"/>
          </a:p>
        </p:txBody>
      </p:sp>
      <p:sp>
        <p:nvSpPr>
          <p:cNvPr id="20" name="Content Placeholder 4">
            <a:extLst>
              <a:ext uri="{FF2B5EF4-FFF2-40B4-BE49-F238E27FC236}">
                <a16:creationId xmlns:a16="http://schemas.microsoft.com/office/drawing/2014/main" id="{16DB82BE-AE33-4F4F-9373-B5CBC3DFDE67}"/>
              </a:ext>
            </a:extLst>
          </p:cNvPr>
          <p:cNvSpPr txBox="1">
            <a:spLocks/>
          </p:cNvSpPr>
          <p:nvPr/>
        </p:nvSpPr>
        <p:spPr>
          <a:xfrm>
            <a:off x="7908000" y="4235195"/>
            <a:ext cx="3836960" cy="56617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Click column title to toggle sort on/off, sorting by multiple columns indicated by a number</a:t>
            </a:r>
          </a:p>
          <a:p>
            <a:pPr marL="0" indent="0">
              <a:buNone/>
            </a:pPr>
            <a:endParaRPr lang="en-US" sz="1400" b="1" dirty="0"/>
          </a:p>
        </p:txBody>
      </p:sp>
      <p:cxnSp>
        <p:nvCxnSpPr>
          <p:cNvPr id="21" name="O.R.S. Arrow" descr="Arrow">
            <a:extLst>
              <a:ext uri="{FF2B5EF4-FFF2-40B4-BE49-F238E27FC236}">
                <a16:creationId xmlns:a16="http://schemas.microsoft.com/office/drawing/2014/main" id="{F49CF9C5-56B0-401B-971C-AEE793477AC2}"/>
              </a:ext>
            </a:extLst>
          </p:cNvPr>
          <p:cNvCxnSpPr>
            <a:cxnSpLocks/>
          </p:cNvCxnSpPr>
          <p:nvPr/>
        </p:nvCxnSpPr>
        <p:spPr>
          <a:xfrm flipV="1">
            <a:off x="2603636" y="3887711"/>
            <a:ext cx="1243877" cy="578745"/>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O.R.S. Arrow" descr="Arrow">
            <a:extLst>
              <a:ext uri="{FF2B5EF4-FFF2-40B4-BE49-F238E27FC236}">
                <a16:creationId xmlns:a16="http://schemas.microsoft.com/office/drawing/2014/main" id="{B5656D8B-4629-4FAC-BD4C-C769EA01A7C1}"/>
              </a:ext>
            </a:extLst>
          </p:cNvPr>
          <p:cNvCxnSpPr>
            <a:cxnSpLocks/>
            <a:stCxn id="17" idx="1"/>
          </p:cNvCxnSpPr>
          <p:nvPr/>
        </p:nvCxnSpPr>
        <p:spPr>
          <a:xfrm flipH="1">
            <a:off x="7188420" y="2108457"/>
            <a:ext cx="2637586" cy="365377"/>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5" name="O.R.S. Arrow" descr="Arrow">
            <a:extLst>
              <a:ext uri="{FF2B5EF4-FFF2-40B4-BE49-F238E27FC236}">
                <a16:creationId xmlns:a16="http://schemas.microsoft.com/office/drawing/2014/main" id="{09FBA60E-09CC-4460-82A0-C1B5FC36AD78}"/>
              </a:ext>
            </a:extLst>
          </p:cNvPr>
          <p:cNvCxnSpPr>
            <a:cxnSpLocks/>
            <a:stCxn id="17" idx="1"/>
          </p:cNvCxnSpPr>
          <p:nvPr/>
        </p:nvCxnSpPr>
        <p:spPr>
          <a:xfrm flipH="1">
            <a:off x="9555694" y="2108457"/>
            <a:ext cx="270312" cy="459645"/>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42" name="Content Placeholder 4">
            <a:extLst>
              <a:ext uri="{FF2B5EF4-FFF2-40B4-BE49-F238E27FC236}">
                <a16:creationId xmlns:a16="http://schemas.microsoft.com/office/drawing/2014/main" id="{18FFF642-AFBF-4163-9FF0-BA7A4DB281D0}"/>
              </a:ext>
            </a:extLst>
          </p:cNvPr>
          <p:cNvSpPr txBox="1">
            <a:spLocks/>
          </p:cNvSpPr>
          <p:nvPr/>
        </p:nvSpPr>
        <p:spPr>
          <a:xfrm>
            <a:off x="3681440" y="5056074"/>
            <a:ext cx="3836960" cy="365125"/>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Many grids also offer an excel or pdf output</a:t>
            </a:r>
          </a:p>
          <a:p>
            <a:pPr marL="0" indent="0">
              <a:buNone/>
            </a:pPr>
            <a:endParaRPr lang="en-US" sz="1400" b="1" dirty="0"/>
          </a:p>
        </p:txBody>
      </p:sp>
    </p:spTree>
    <p:extLst>
      <p:ext uri="{BB962C8B-B14F-4D97-AF65-F5344CB8AC3E}">
        <p14:creationId xmlns:p14="http://schemas.microsoft.com/office/powerpoint/2010/main" val="9949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0"/>
                            </p:stCondLst>
                            <p:childTnLst>
                              <p:par>
                                <p:cTn id="29" presetID="35" presetClass="emph" presetSubtype="0" repeatCount="3000" fill="hold" nodeType="afterEffect">
                                  <p:stCondLst>
                                    <p:cond delay="500"/>
                                  </p:stCondLst>
                                  <p:childTnLst>
                                    <p:anim calcmode="discrete" valueType="str">
                                      <p:cBhvr>
                                        <p:cTn id="30" dur="5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0"/>
                            </p:stCondLst>
                            <p:childTnLst>
                              <p:par>
                                <p:cTn id="36" presetID="35" presetClass="emph" presetSubtype="0" repeatCount="3000" fill="hold" nodeType="afterEffect">
                                  <p:stCondLst>
                                    <p:cond delay="500"/>
                                  </p:stCondLst>
                                  <p:childTnLst>
                                    <p:anim calcmode="discrete" valueType="str">
                                      <p:cBhvr>
                                        <p:cTn id="37" dur="5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par>
                          <p:cTn id="42" fill="hold">
                            <p:stCondLst>
                              <p:cond delay="0"/>
                            </p:stCondLst>
                            <p:childTnLst>
                              <p:par>
                                <p:cTn id="43" presetID="35" presetClass="emph" presetSubtype="0" repeatCount="3000" fill="hold" nodeType="afterEffect">
                                  <p:stCondLst>
                                    <p:cond delay="500"/>
                                  </p:stCondLst>
                                  <p:childTnLst>
                                    <p:anim calcmode="discrete" valueType="str">
                                      <p:cBhvr>
                                        <p:cTn id="44" dur="5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18</a:t>
            </a:fld>
            <a:endParaRPr lang="en-US" dirty="0"/>
          </a:p>
        </p:txBody>
      </p:sp>
      <p:sp>
        <p:nvSpPr>
          <p:cNvPr id="9" name="Content Placeholder 8"/>
          <p:cNvSpPr>
            <a:spLocks noGrp="1"/>
          </p:cNvSpPr>
          <p:nvPr>
            <p:ph type="body" sz="quarter" idx="13"/>
          </p:nvPr>
        </p:nvSpPr>
        <p:spPr/>
        <p:txBody>
          <a:bodyPr>
            <a:normAutofit/>
          </a:bodyPr>
          <a:lstStyle/>
          <a:p>
            <a:pPr marL="228600" indent="0" fontAlgn="t">
              <a:buNone/>
            </a:pPr>
            <a:r>
              <a:rPr lang="en-US" dirty="0"/>
              <a:t>Before a user can be added to your field office, they must have an Identity Verified user account. </a:t>
            </a:r>
          </a:p>
          <a:p>
            <a:pPr marL="228600" indent="0" fontAlgn="t">
              <a:buNone/>
            </a:pPr>
            <a:r>
              <a:rPr lang="en-US" dirty="0"/>
              <a:t>Next, the user must request access to your </a:t>
            </a:r>
            <a:r>
              <a:rPr lang="en-US" dirty="0" err="1"/>
              <a:t>MyFGIS</a:t>
            </a:r>
            <a:r>
              <a:rPr lang="en-US" dirty="0"/>
              <a:t> Account. </a:t>
            </a:r>
          </a:p>
          <a:p>
            <a:pPr indent="0" fontAlgn="t">
              <a:buNone/>
            </a:pPr>
            <a:r>
              <a:rPr lang="en-US" dirty="0"/>
              <a:t>After a request for access to a </a:t>
            </a:r>
            <a:r>
              <a:rPr lang="en-US" dirty="0" err="1"/>
              <a:t>MyFGIS</a:t>
            </a:r>
            <a:r>
              <a:rPr lang="en-US" dirty="0"/>
              <a:t># has been made, the Organization Manager or Role Admin must grant that request.</a:t>
            </a:r>
          </a:p>
        </p:txBody>
      </p:sp>
      <p:sp>
        <p:nvSpPr>
          <p:cNvPr id="2" name="Title 1"/>
          <p:cNvSpPr>
            <a:spLocks noGrp="1"/>
          </p:cNvSpPr>
          <p:nvPr>
            <p:ph type="title"/>
          </p:nvPr>
        </p:nvSpPr>
        <p:spPr/>
        <p:txBody>
          <a:bodyPr/>
          <a:lstStyle/>
          <a:p>
            <a:r>
              <a:rPr lang="en-US" dirty="0"/>
              <a:t>Add Users to Your </a:t>
            </a:r>
            <a:r>
              <a:rPr lang="en-US" dirty="0" err="1"/>
              <a:t>MyFGIS</a:t>
            </a:r>
            <a:r>
              <a:rPr lang="en-US" dirty="0"/>
              <a:t> Account</a:t>
            </a:r>
          </a:p>
        </p:txBody>
      </p:sp>
      <p:sp>
        <p:nvSpPr>
          <p:cNvPr id="4" name="Footer Placeholder 3">
            <a:extLst>
              <a:ext uri="{FF2B5EF4-FFF2-40B4-BE49-F238E27FC236}">
                <a16:creationId xmlns:a16="http://schemas.microsoft.com/office/drawing/2014/main" id="{ECF26C43-A42C-4676-A9A4-0266A59205E1}"/>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6646400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yProfile">
            <a:extLst>
              <a:ext uri="{FF2B5EF4-FFF2-40B4-BE49-F238E27FC236}">
                <a16:creationId xmlns:a16="http://schemas.microsoft.com/office/drawing/2014/main" id="{868BA38F-4225-46F6-A186-653B08CC43BA}"/>
              </a:ext>
            </a:extLst>
          </p:cNvPr>
          <p:cNvPicPr>
            <a:picLocks noChangeAspect="1"/>
          </p:cNvPicPr>
          <p:nvPr/>
        </p:nvPicPr>
        <p:blipFill>
          <a:blip r:embed="rId3"/>
          <a:stretch>
            <a:fillRect/>
          </a:stretch>
        </p:blipFill>
        <p:spPr>
          <a:xfrm>
            <a:off x="47625" y="752475"/>
            <a:ext cx="9963150" cy="5353050"/>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19</a:t>
            </a:fld>
            <a:endParaRPr lang="en-US" dirty="0"/>
          </a:p>
        </p:txBody>
      </p:sp>
      <p:pic>
        <p:nvPicPr>
          <p:cNvPr id="11" name="Picture 10" descr="Rqeuest Access">
            <a:extLst>
              <a:ext uri="{FF2B5EF4-FFF2-40B4-BE49-F238E27FC236}">
                <a16:creationId xmlns:a16="http://schemas.microsoft.com/office/drawing/2014/main" id="{028A6B3E-D097-4440-BBB8-CC520E35D215}"/>
              </a:ext>
            </a:extLst>
          </p:cNvPr>
          <p:cNvPicPr>
            <a:picLocks noChangeAspect="1"/>
          </p:cNvPicPr>
          <p:nvPr/>
        </p:nvPicPr>
        <p:blipFill>
          <a:blip r:embed="rId4"/>
          <a:stretch>
            <a:fillRect/>
          </a:stretch>
        </p:blipFill>
        <p:spPr>
          <a:xfrm>
            <a:off x="6931338" y="4903235"/>
            <a:ext cx="5129730" cy="1199288"/>
          </a:xfrm>
          <a:prstGeom prst="rect">
            <a:avLst/>
          </a:prstGeom>
        </p:spPr>
      </p:pic>
      <p:sp>
        <p:nvSpPr>
          <p:cNvPr id="14" name="Content Placeholder 4">
            <a:extLst>
              <a:ext uri="{FF2B5EF4-FFF2-40B4-BE49-F238E27FC236}">
                <a16:creationId xmlns:a16="http://schemas.microsoft.com/office/drawing/2014/main" id="{7636DAD7-4891-43EB-8D5E-879116EEA5B7}"/>
              </a:ext>
            </a:extLst>
          </p:cNvPr>
          <p:cNvSpPr txBox="1">
            <a:spLocks/>
          </p:cNvSpPr>
          <p:nvPr/>
        </p:nvSpPr>
        <p:spPr>
          <a:xfrm>
            <a:off x="7789235" y="2815130"/>
            <a:ext cx="3718737" cy="1290416"/>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Please list the </a:t>
            </a:r>
            <a:r>
              <a:rPr lang="en-US" sz="1600" b="1" dirty="0" err="1"/>
              <a:t>MyFGIS</a:t>
            </a:r>
            <a:r>
              <a:rPr lang="en-US" sz="1600" b="1" dirty="0"/>
              <a:t>#(s)</a:t>
            </a:r>
          </a:p>
          <a:p>
            <a:r>
              <a:rPr lang="en-US" sz="1600" b="1" dirty="0"/>
              <a:t>Request access. </a:t>
            </a:r>
          </a:p>
          <a:p>
            <a:r>
              <a:rPr lang="en-US" sz="1600" b="1" dirty="0"/>
              <a:t>Assigned roles are not available until the next login.</a:t>
            </a:r>
          </a:p>
        </p:txBody>
      </p:sp>
      <p:sp>
        <p:nvSpPr>
          <p:cNvPr id="16" name="Content Placeholder 4">
            <a:extLst>
              <a:ext uri="{FF2B5EF4-FFF2-40B4-BE49-F238E27FC236}">
                <a16:creationId xmlns:a16="http://schemas.microsoft.com/office/drawing/2014/main" id="{9C8B2B3B-1718-438D-A03A-EDC1EB69A881}"/>
              </a:ext>
            </a:extLst>
          </p:cNvPr>
          <p:cNvSpPr txBox="1">
            <a:spLocks/>
          </p:cNvSpPr>
          <p:nvPr/>
        </p:nvSpPr>
        <p:spPr>
          <a:xfrm>
            <a:off x="8342331" y="4416655"/>
            <a:ext cx="3051383" cy="465534"/>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Track requests on the request list.</a:t>
            </a:r>
          </a:p>
        </p:txBody>
      </p:sp>
      <p:sp>
        <p:nvSpPr>
          <p:cNvPr id="10" name="TextBox 9">
            <a:extLst>
              <a:ext uri="{FF2B5EF4-FFF2-40B4-BE49-F238E27FC236}">
                <a16:creationId xmlns:a16="http://schemas.microsoft.com/office/drawing/2014/main" id="{4476CE7C-1C32-4D85-A42C-8DCF29FE7A4D}"/>
              </a:ext>
            </a:extLst>
          </p:cNvPr>
          <p:cNvSpPr txBox="1"/>
          <p:nvPr/>
        </p:nvSpPr>
        <p:spPr>
          <a:xfrm>
            <a:off x="82288" y="3671067"/>
            <a:ext cx="2098937" cy="327782"/>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pPr indent="-109728" fontAlgn="t">
              <a:lnSpc>
                <a:spcPct val="80000"/>
              </a:lnSpc>
              <a:spcBef>
                <a:spcPts val="800"/>
              </a:spcBef>
              <a:spcAft>
                <a:spcPts val="800"/>
              </a:spcAft>
            </a:pPr>
            <a:r>
              <a:rPr lang="en-US" b="1" spc="-70" dirty="0" err="1"/>
              <a:t>MyFGIS</a:t>
            </a:r>
            <a:r>
              <a:rPr lang="en-US" b="1" spc="-70" dirty="0"/>
              <a:t>#</a:t>
            </a:r>
          </a:p>
        </p:txBody>
      </p:sp>
      <p:cxnSp>
        <p:nvCxnSpPr>
          <p:cNvPr id="12" name="O.R.S. Arrow" descr="Arrow">
            <a:extLst>
              <a:ext uri="{FF2B5EF4-FFF2-40B4-BE49-F238E27FC236}">
                <a16:creationId xmlns:a16="http://schemas.microsoft.com/office/drawing/2014/main" id="{FAFC905F-154F-475E-A13C-8AA0E7ECDA13}"/>
              </a:ext>
            </a:extLst>
          </p:cNvPr>
          <p:cNvCxnSpPr>
            <a:cxnSpLocks/>
          </p:cNvCxnSpPr>
          <p:nvPr/>
        </p:nvCxnSpPr>
        <p:spPr>
          <a:xfrm flipH="1">
            <a:off x="6502400" y="3834958"/>
            <a:ext cx="1286836" cy="1999785"/>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O.R.S. Arrow" descr="Arrow"/>
          <p:cNvCxnSpPr>
            <a:cxnSpLocks/>
          </p:cNvCxnSpPr>
          <p:nvPr/>
        </p:nvCxnSpPr>
        <p:spPr>
          <a:xfrm>
            <a:off x="1785257" y="3834958"/>
            <a:ext cx="740229" cy="83864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D66E0F3B-1C29-43FD-8A83-F87EACA73ABE}"/>
              </a:ext>
            </a:extLst>
          </p:cNvPr>
          <p:cNvSpPr txBox="1">
            <a:spLocks/>
          </p:cNvSpPr>
          <p:nvPr/>
        </p:nvSpPr>
        <p:spPr>
          <a:xfrm>
            <a:off x="7789235" y="1994673"/>
            <a:ext cx="3718737" cy="299044"/>
          </a:xfrm>
          <a:prstGeom prst="rect">
            <a:avLst/>
          </a:prstGeom>
          <a:solidFill>
            <a:schemeClr val="accent6">
              <a:lumMod val="20000"/>
              <a:lumOff val="80000"/>
            </a:schemeClr>
          </a:solidFill>
          <a:ln>
            <a:solidFill>
              <a:schemeClr val="accent6">
                <a:lumMod val="75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Log Into </a:t>
            </a:r>
            <a:r>
              <a:rPr lang="en-US" sz="1600" b="1" dirty="0" err="1"/>
              <a:t>MyFGIS</a:t>
            </a:r>
            <a:r>
              <a:rPr lang="en-US" sz="1600" b="1" dirty="0"/>
              <a:t> from </a:t>
            </a:r>
            <a:r>
              <a:rPr lang="en-US" sz="1600" b="1" dirty="0" err="1">
                <a:hlinkClick r:id="rId5"/>
              </a:rPr>
              <a:t>FGISonline</a:t>
            </a:r>
            <a:r>
              <a:rPr lang="en-US" sz="1600" b="1" dirty="0"/>
              <a:t> </a:t>
            </a:r>
          </a:p>
        </p:txBody>
      </p: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5" name="Title 4">
            <a:extLst>
              <a:ext uri="{FF2B5EF4-FFF2-40B4-BE49-F238E27FC236}">
                <a16:creationId xmlns:a16="http://schemas.microsoft.com/office/drawing/2014/main" id="{F6AB461D-673F-4490-AE9A-231D6C28EF40}"/>
              </a:ext>
            </a:extLst>
          </p:cNvPr>
          <p:cNvSpPr>
            <a:spLocks noGrp="1"/>
          </p:cNvSpPr>
          <p:nvPr>
            <p:ph type="title" idx="4294967295"/>
          </p:nvPr>
        </p:nvSpPr>
        <p:spPr>
          <a:xfrm>
            <a:off x="3873398" y="127072"/>
            <a:ext cx="5346800" cy="485876"/>
          </a:xfrm>
        </p:spPr>
        <p:txBody>
          <a:bodyPr>
            <a:normAutofit/>
          </a:bodyPr>
          <a:lstStyle/>
          <a:p>
            <a:pPr rtl="0" eaLnBrk="1" latinLnBrk="0" hangingPunct="1"/>
            <a:r>
              <a:rPr lang="en-US" sz="2800" b="1" kern="1200" dirty="0">
                <a:solidFill>
                  <a:srgbClr val="000000"/>
                </a:solidFill>
                <a:effectLst/>
                <a:latin typeface="Calibri" panose="020F0502020204030204" pitchFamily="34" charset="0"/>
                <a:ea typeface="+mn-ea"/>
                <a:cs typeface="+mn-cs"/>
              </a:rPr>
              <a:t>Requesting access to a </a:t>
            </a:r>
            <a:r>
              <a:rPr lang="en-US" sz="2800" b="1" kern="1200" dirty="0" err="1">
                <a:solidFill>
                  <a:srgbClr val="000000"/>
                </a:solidFill>
                <a:effectLst/>
                <a:latin typeface="Calibri" panose="020F0502020204030204" pitchFamily="34" charset="0"/>
                <a:ea typeface="+mn-ea"/>
                <a:cs typeface="+mn-cs"/>
              </a:rPr>
              <a:t>MyFGIS</a:t>
            </a:r>
            <a:r>
              <a:rPr lang="en-US" sz="2800" b="1" kern="1200" dirty="0">
                <a:solidFill>
                  <a:srgbClr val="000000"/>
                </a:solidFill>
                <a:effectLst/>
                <a:latin typeface="Calibri" panose="020F0502020204030204" pitchFamily="34" charset="0"/>
                <a:ea typeface="+mn-ea"/>
                <a:cs typeface="+mn-cs"/>
              </a:rPr>
              <a:t>#</a:t>
            </a:r>
            <a:endParaRPr lang="en-US" dirty="0"/>
          </a:p>
        </p:txBody>
      </p:sp>
    </p:spTree>
    <p:extLst>
      <p:ext uri="{BB962C8B-B14F-4D97-AF65-F5344CB8AC3E}">
        <p14:creationId xmlns:p14="http://schemas.microsoft.com/office/powerpoint/2010/main" val="1138846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47621-01A3-41D9-BB56-BB7CB5ED9707}"/>
              </a:ext>
            </a:extLst>
          </p:cNvPr>
          <p:cNvSpPr>
            <a:spLocks noGrp="1"/>
          </p:cNvSpPr>
          <p:nvPr>
            <p:ph type="title"/>
          </p:nvPr>
        </p:nvSpPr>
        <p:spPr/>
        <p:txBody>
          <a:bodyPr/>
          <a:lstStyle/>
          <a:p>
            <a:r>
              <a:rPr lang="en-US" dirty="0"/>
              <a:t>Getting Started: Existing</a:t>
            </a:r>
          </a:p>
        </p:txBody>
      </p:sp>
      <p:sp>
        <p:nvSpPr>
          <p:cNvPr id="7" name="Text Placeholder 4">
            <a:extLst>
              <a:ext uri="{FF2B5EF4-FFF2-40B4-BE49-F238E27FC236}">
                <a16:creationId xmlns:a16="http://schemas.microsoft.com/office/drawing/2014/main" id="{5161A526-E17C-4743-8858-936DF4A80902}"/>
              </a:ext>
            </a:extLst>
          </p:cNvPr>
          <p:cNvSpPr txBox="1">
            <a:spLocks/>
          </p:cNvSpPr>
          <p:nvPr/>
        </p:nvSpPr>
        <p:spPr>
          <a:xfrm>
            <a:off x="228600" y="1818051"/>
            <a:ext cx="9921240" cy="4229961"/>
          </a:xfrm>
          <a:prstGeom prst="rect">
            <a:avLst/>
          </a:prstGeom>
        </p:spPr>
        <p:txBody>
          <a:bodyPr vert="horz" lIns="91440" tIns="45720" rIns="91440" bIns="45720" rtlCol="0">
            <a:normAutofit/>
          </a:bodyPr>
          <a:lstStyle>
            <a:lvl1pPr marL="228600" indent="-228600" algn="l" defTabSz="914400" rtl="0" eaLnBrk="1" latinLnBrk="0" hangingPunct="1">
              <a:lnSpc>
                <a:spcPct val="80000"/>
              </a:lnSpc>
              <a:spcBef>
                <a:spcPts val="800"/>
              </a:spcBef>
              <a:spcAft>
                <a:spcPts val="800"/>
              </a:spcAft>
              <a:buFont typeface="Arial" panose="020B0604020202020204" pitchFamily="34" charset="0"/>
              <a:buChar char="•"/>
              <a:defRPr sz="2800" kern="1200" spc="-70" baseline="0">
                <a:solidFill>
                  <a:schemeClr val="tx1"/>
                </a:solidFill>
                <a:latin typeface="+mn-lt"/>
                <a:ea typeface="+mn-ea"/>
                <a:cs typeface="+mn-cs"/>
              </a:defRPr>
            </a:lvl1pPr>
            <a:lvl2pPr marL="685800" indent="-228600" algn="l" defTabSz="914400" rtl="0" eaLnBrk="1" latinLnBrk="0" hangingPunct="1">
              <a:lnSpc>
                <a:spcPct val="80000"/>
              </a:lnSpc>
              <a:spcBef>
                <a:spcPts val="800"/>
              </a:spcBef>
              <a:spcAft>
                <a:spcPts val="800"/>
              </a:spcAft>
              <a:buFont typeface="Arial" panose="020B0604020202020204" pitchFamily="34" charset="0"/>
              <a:buChar char="•"/>
              <a:defRPr sz="2400" kern="1200" spc="-70" baseline="0">
                <a:solidFill>
                  <a:schemeClr val="tx1"/>
                </a:solidFill>
                <a:latin typeface="+mn-lt"/>
                <a:ea typeface="+mn-ea"/>
                <a:cs typeface="+mn-cs"/>
              </a:defRPr>
            </a:lvl2pPr>
            <a:lvl3pPr marL="1143000" indent="-228600" algn="l" defTabSz="914400" rtl="0" eaLnBrk="1" latinLnBrk="0" hangingPunct="1">
              <a:lnSpc>
                <a:spcPct val="80000"/>
              </a:lnSpc>
              <a:spcBef>
                <a:spcPts val="800"/>
              </a:spcBef>
              <a:spcAft>
                <a:spcPts val="800"/>
              </a:spcAft>
              <a:buFont typeface="Arial" panose="020B0604020202020204" pitchFamily="34" charset="0"/>
              <a:buChar char="•"/>
              <a:defRPr sz="2000" kern="1200" spc="-70" baseline="0">
                <a:solidFill>
                  <a:schemeClr val="tx1"/>
                </a:solidFill>
                <a:latin typeface="+mn-lt"/>
                <a:ea typeface="+mn-ea"/>
                <a:cs typeface="+mn-cs"/>
              </a:defRPr>
            </a:lvl3pPr>
            <a:lvl4pPr marL="1600200" indent="-228600" algn="l" defTabSz="914400" rtl="0" eaLnBrk="1" latinLnBrk="0" hangingPunct="1">
              <a:lnSpc>
                <a:spcPct val="80000"/>
              </a:lnSpc>
              <a:spcBef>
                <a:spcPts val="800"/>
              </a:spcBef>
              <a:spcAft>
                <a:spcPts val="800"/>
              </a:spcAft>
              <a:buFont typeface="Arial" panose="020B0604020202020204" pitchFamily="34" charset="0"/>
              <a:buChar char="•"/>
              <a:defRPr sz="1800" kern="1200" spc="-70" baseline="0">
                <a:solidFill>
                  <a:schemeClr val="tx1"/>
                </a:solidFill>
                <a:latin typeface="+mn-lt"/>
                <a:ea typeface="+mn-ea"/>
                <a:cs typeface="+mn-cs"/>
              </a:defRPr>
            </a:lvl4pPr>
            <a:lvl5pPr marL="2057400" indent="-228600" algn="l" defTabSz="914400" rtl="0" eaLnBrk="1" latinLnBrk="0" hangingPunct="1">
              <a:lnSpc>
                <a:spcPct val="80000"/>
              </a:lnSpc>
              <a:spcBef>
                <a:spcPts val="800"/>
              </a:spcBef>
              <a:spcAft>
                <a:spcPts val="800"/>
              </a:spcAft>
              <a:buFont typeface="Arial" panose="020B0604020202020204" pitchFamily="34" charset="0"/>
              <a:buChar char="•"/>
              <a:defRPr sz="1800" kern="1200" spc="-7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All information migrated from </a:t>
            </a:r>
            <a:r>
              <a:rPr lang="en-US" sz="2600" dirty="0" err="1"/>
              <a:t>FGISonline</a:t>
            </a:r>
            <a:r>
              <a:rPr lang="en-US" sz="2600" dirty="0"/>
              <a:t> Customer Information (CIM).</a:t>
            </a:r>
          </a:p>
          <a:p>
            <a:pPr lvl="1"/>
            <a:r>
              <a:rPr lang="en-US" sz="2200" dirty="0"/>
              <a:t>Primary point of contact was set as the manager and will have access.</a:t>
            </a:r>
          </a:p>
          <a:p>
            <a:r>
              <a:rPr lang="en-US" sz="2400" dirty="0"/>
              <a:t>If you do not have access, </a:t>
            </a:r>
            <a:r>
              <a:rPr lang="en-US" sz="2400" dirty="0">
                <a:hlinkClick r:id="rId2" action="ppaction://hlinksldjump"/>
              </a:rPr>
              <a:t>Request Access</a:t>
            </a:r>
            <a:r>
              <a:rPr lang="en-US" sz="2400" dirty="0"/>
              <a:t>.</a:t>
            </a:r>
          </a:p>
          <a:p>
            <a:r>
              <a:rPr lang="en-US" sz="2600" dirty="0"/>
              <a:t>If you do not know whom the primary POC is for your CIM/</a:t>
            </a:r>
            <a:r>
              <a:rPr lang="en-US" sz="2600" dirty="0" err="1"/>
              <a:t>MyFGIS</a:t>
            </a:r>
            <a:r>
              <a:rPr lang="en-US" sz="2600" dirty="0"/>
              <a:t>#, email </a:t>
            </a:r>
            <a:r>
              <a:rPr lang="en-US" sz="2600" dirty="0">
                <a:hlinkClick r:id="rId3"/>
              </a:rPr>
              <a:t>MyFGIS@usda.gov</a:t>
            </a:r>
            <a:r>
              <a:rPr lang="en-US" sz="2600" dirty="0"/>
              <a:t> with your name, the organization you represent, and the existing CIM/</a:t>
            </a:r>
            <a:r>
              <a:rPr lang="en-US" sz="2600" dirty="0" err="1"/>
              <a:t>MyFGIS</a:t>
            </a:r>
            <a:r>
              <a:rPr lang="en-US" sz="2600" dirty="0"/>
              <a:t>#</a:t>
            </a:r>
          </a:p>
          <a:p>
            <a:r>
              <a:rPr lang="en-US" sz="2600" dirty="0"/>
              <a:t>A </a:t>
            </a:r>
            <a:r>
              <a:rPr lang="en-US" sz="2600" dirty="0" err="1"/>
              <a:t>MyFGIS</a:t>
            </a:r>
            <a:r>
              <a:rPr lang="en-US" sz="2600" dirty="0"/>
              <a:t> administrator will review your email and respond.  If the primary POC does not exist, they will be able to grant you access.</a:t>
            </a:r>
          </a:p>
          <a:p>
            <a:r>
              <a:rPr lang="en-US" sz="2600" dirty="0">
                <a:hlinkClick r:id="rId4" action="ppaction://hlinksldjump"/>
              </a:rPr>
              <a:t>Explore your next steps here</a:t>
            </a:r>
            <a:endParaRPr lang="en-US" sz="2600" dirty="0"/>
          </a:p>
        </p:txBody>
      </p:sp>
      <p:sp>
        <p:nvSpPr>
          <p:cNvPr id="3" name="Footer Placeholder 2">
            <a:extLst>
              <a:ext uri="{FF2B5EF4-FFF2-40B4-BE49-F238E27FC236}">
                <a16:creationId xmlns:a16="http://schemas.microsoft.com/office/drawing/2014/main" id="{009C1D64-5D2A-42FF-99B4-DA1CF6B5DED8}"/>
              </a:ext>
            </a:extLst>
          </p:cNvPr>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4" name="Slide Number Placeholder 3">
            <a:extLst>
              <a:ext uri="{FF2B5EF4-FFF2-40B4-BE49-F238E27FC236}">
                <a16:creationId xmlns:a16="http://schemas.microsoft.com/office/drawing/2014/main" id="{10668D68-FCA3-4C43-B82E-E3A22A73198C}"/>
              </a:ext>
            </a:extLst>
          </p:cNvPr>
          <p:cNvSpPr>
            <a:spLocks noGrp="1"/>
          </p:cNvSpPr>
          <p:nvPr>
            <p:ph type="sldNum" sz="quarter" idx="12"/>
          </p:nvPr>
        </p:nvSpPr>
        <p:spPr/>
        <p:txBody>
          <a:bodyPr/>
          <a:lstStyle/>
          <a:p>
            <a:fld id="{D0AAFC3D-B629-4B12-9956-E4CC463633C7}" type="slidenum">
              <a:rPr lang="en-US" smtClean="0"/>
              <a:pPr/>
              <a:t>2</a:t>
            </a:fld>
            <a:endParaRPr lang="en-US" dirty="0"/>
          </a:p>
        </p:txBody>
      </p:sp>
    </p:spTree>
    <p:extLst>
      <p:ext uri="{BB962C8B-B14F-4D97-AF65-F5344CB8AC3E}">
        <p14:creationId xmlns:p14="http://schemas.microsoft.com/office/powerpoint/2010/main" val="176738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20</a:t>
            </a:fld>
            <a:endParaRPr lang="en-US" dirty="0"/>
          </a:p>
        </p:txBody>
      </p:sp>
      <p:sp>
        <p:nvSpPr>
          <p:cNvPr id="6" name="Text Placeholder 5"/>
          <p:cNvSpPr>
            <a:spLocks noGrp="1"/>
          </p:cNvSpPr>
          <p:nvPr>
            <p:ph type="body" sz="quarter" idx="13"/>
          </p:nvPr>
        </p:nvSpPr>
        <p:spPr/>
        <p:txBody>
          <a:bodyPr>
            <a:normAutofit/>
          </a:bodyPr>
          <a:lstStyle/>
          <a:p>
            <a:pPr marL="347472" fontAlgn="t"/>
            <a:r>
              <a:rPr lang="en-US" dirty="0"/>
              <a:t>A user must first be ‘Associated’ to the office.</a:t>
            </a:r>
          </a:p>
          <a:p>
            <a:pPr marL="347472" fontAlgn="t"/>
            <a:r>
              <a:rPr lang="en-US" dirty="0"/>
              <a:t>Once associated, they may be granted a role. </a:t>
            </a:r>
          </a:p>
          <a:p>
            <a:pPr marL="347472" fontAlgn="t"/>
            <a:r>
              <a:rPr lang="en-US" dirty="0"/>
              <a:t>An active role is required to use the system. </a:t>
            </a:r>
          </a:p>
          <a:p>
            <a:pPr marL="347472" fontAlgn="t"/>
            <a:r>
              <a:rPr lang="en-US" dirty="0"/>
              <a:t>A single role is selected for specific actions. </a:t>
            </a:r>
          </a:p>
          <a:p>
            <a:pPr marL="347472" fontAlgn="t"/>
            <a:r>
              <a:rPr lang="en-US" dirty="0"/>
              <a:t>The roles available to your organization are determined by your organization type/subtype combination.</a:t>
            </a:r>
          </a:p>
          <a:p>
            <a:endParaRPr lang="en-US" dirty="0"/>
          </a:p>
        </p:txBody>
      </p:sp>
      <p:sp>
        <p:nvSpPr>
          <p:cNvPr id="2" name="Title 1"/>
          <p:cNvSpPr>
            <a:spLocks noGrp="1"/>
          </p:cNvSpPr>
          <p:nvPr>
            <p:ph type="title"/>
          </p:nvPr>
        </p:nvSpPr>
        <p:spPr/>
        <p:txBody>
          <a:bodyPr/>
          <a:lstStyle/>
          <a:p>
            <a:r>
              <a:rPr lang="en-US" dirty="0"/>
              <a:t>Association vs Roles</a:t>
            </a:r>
          </a:p>
        </p:txBody>
      </p:sp>
      <p:sp>
        <p:nvSpPr>
          <p:cNvPr id="4" name="Footer Placeholder 3">
            <a:extLst>
              <a:ext uri="{FF2B5EF4-FFF2-40B4-BE49-F238E27FC236}">
                <a16:creationId xmlns:a16="http://schemas.microsoft.com/office/drawing/2014/main" id="{84192324-15A7-20D1-8B3E-3FC90BB47B32}"/>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34915173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21</a:t>
            </a:fld>
            <a:endParaRPr lang="en-US" dirty="0"/>
          </a:p>
        </p:txBody>
      </p:sp>
      <p:sp>
        <p:nvSpPr>
          <p:cNvPr id="6" name="Text Placeholder 5"/>
          <p:cNvSpPr>
            <a:spLocks noGrp="1"/>
          </p:cNvSpPr>
          <p:nvPr>
            <p:ph type="body" sz="quarter" idx="13"/>
          </p:nvPr>
        </p:nvSpPr>
        <p:spPr/>
        <p:txBody>
          <a:bodyPr>
            <a:noAutofit/>
          </a:bodyPr>
          <a:lstStyle/>
          <a:p>
            <a:pPr marL="0" indent="0" fontAlgn="t">
              <a:buNone/>
            </a:pPr>
            <a:r>
              <a:rPr lang="en-US" sz="2000" b="1" dirty="0"/>
              <a:t>Organization Manager </a:t>
            </a:r>
          </a:p>
          <a:p>
            <a:pPr marL="694944" lvl="1" indent="-347472" fontAlgn="t"/>
            <a:r>
              <a:rPr lang="en-US" sz="2000" dirty="0"/>
              <a:t>Maintains all organization information such as locations, accounts, users and their roles, etc. </a:t>
            </a:r>
          </a:p>
          <a:p>
            <a:pPr marL="694944" lvl="1" indent="-347472" fontAlgn="t"/>
            <a:r>
              <a:rPr lang="en-US" sz="2000" dirty="0"/>
              <a:t>Create / Review Service Requests.</a:t>
            </a:r>
          </a:p>
          <a:p>
            <a:pPr marL="0" indent="0" fontAlgn="t">
              <a:buNone/>
            </a:pPr>
            <a:r>
              <a:rPr lang="en-US" sz="2000" b="1" dirty="0"/>
              <a:t>Organization Role Admin</a:t>
            </a:r>
          </a:p>
          <a:p>
            <a:pPr marL="690372" lvl="1" indent="-347472" fontAlgn="t"/>
            <a:r>
              <a:rPr lang="en-US" sz="2000" dirty="0"/>
              <a:t>Manages user and personnel information, user roles, and user access to organizations.</a:t>
            </a:r>
          </a:p>
          <a:p>
            <a:pPr marL="0" indent="0" fontAlgn="t">
              <a:buNone/>
            </a:pPr>
            <a:r>
              <a:rPr lang="en-US" sz="2000" b="1" dirty="0"/>
              <a:t>Service Requester</a:t>
            </a:r>
          </a:p>
          <a:p>
            <a:pPr marL="690372" lvl="1" indent="-347472" fontAlgn="t"/>
            <a:r>
              <a:rPr lang="en-US" sz="2000" dirty="0"/>
              <a:t>Create / Review / Submit service requests</a:t>
            </a:r>
          </a:p>
          <a:p>
            <a:pPr marL="0" indent="0" fontAlgn="t">
              <a:buNone/>
            </a:pPr>
            <a:r>
              <a:rPr lang="en-US" sz="2000" b="1" dirty="0"/>
              <a:t>Service Request Preparer</a:t>
            </a:r>
          </a:p>
          <a:p>
            <a:pPr marL="690372" lvl="1" indent="-347472" fontAlgn="t"/>
            <a:r>
              <a:rPr lang="en-US" sz="2000" dirty="0"/>
              <a:t>Create and Review service requests only. </a:t>
            </a:r>
          </a:p>
          <a:p>
            <a:pPr marL="0" indent="0" fontAlgn="t">
              <a:buNone/>
            </a:pPr>
            <a:endParaRPr lang="en-US" sz="2000" b="1" dirty="0"/>
          </a:p>
          <a:p>
            <a:pPr marL="0" indent="0" fontAlgn="t">
              <a:buNone/>
            </a:pPr>
            <a:endParaRPr lang="en-US" sz="2000" b="1" dirty="0"/>
          </a:p>
          <a:p>
            <a:pPr marL="0" indent="0" fontAlgn="t">
              <a:buNone/>
            </a:pPr>
            <a:endParaRPr lang="en-US" sz="2000" dirty="0"/>
          </a:p>
        </p:txBody>
      </p:sp>
      <p:sp>
        <p:nvSpPr>
          <p:cNvPr id="2" name="Title 1"/>
          <p:cNvSpPr>
            <a:spLocks noGrp="1"/>
          </p:cNvSpPr>
          <p:nvPr>
            <p:ph type="title"/>
          </p:nvPr>
        </p:nvSpPr>
        <p:spPr/>
        <p:txBody>
          <a:bodyPr/>
          <a:lstStyle/>
          <a:p>
            <a:r>
              <a:rPr lang="en-US" dirty="0"/>
              <a:t>Roles</a:t>
            </a:r>
          </a:p>
        </p:txBody>
      </p:sp>
      <p:sp>
        <p:nvSpPr>
          <p:cNvPr id="4" name="Footer Placeholder 3">
            <a:extLst>
              <a:ext uri="{FF2B5EF4-FFF2-40B4-BE49-F238E27FC236}">
                <a16:creationId xmlns:a16="http://schemas.microsoft.com/office/drawing/2014/main" id="{975363DB-75CC-1EF6-2F8A-2C70229BDA5F}"/>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1674860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22</a:t>
            </a:fld>
            <a:endParaRPr lang="en-US" dirty="0"/>
          </a:p>
        </p:txBody>
      </p:sp>
      <p:sp>
        <p:nvSpPr>
          <p:cNvPr id="6" name="Text Placeholder 5"/>
          <p:cNvSpPr>
            <a:spLocks noGrp="1"/>
          </p:cNvSpPr>
          <p:nvPr>
            <p:ph type="body" sz="quarter" idx="13"/>
          </p:nvPr>
        </p:nvSpPr>
        <p:spPr>
          <a:xfrm>
            <a:off x="393649" y="1818051"/>
            <a:ext cx="9521531" cy="4229961"/>
          </a:xfrm>
        </p:spPr>
        <p:txBody>
          <a:bodyPr>
            <a:noAutofit/>
          </a:bodyPr>
          <a:lstStyle/>
          <a:p>
            <a:pPr marL="0" indent="0" fontAlgn="t">
              <a:buNone/>
            </a:pPr>
            <a:r>
              <a:rPr lang="en-US" sz="2000" b="1" dirty="0"/>
              <a:t>Organization Acct Payable </a:t>
            </a:r>
          </a:p>
          <a:p>
            <a:pPr fontAlgn="t"/>
            <a:r>
              <a:rPr lang="en-US" sz="2000" dirty="0"/>
              <a:t>Request link to Accounts</a:t>
            </a:r>
          </a:p>
          <a:p>
            <a:pPr fontAlgn="t"/>
            <a:r>
              <a:rPr lang="en-US" sz="2000" dirty="0"/>
              <a:t>View Account Status History</a:t>
            </a:r>
          </a:p>
          <a:p>
            <a:pPr fontAlgn="t"/>
            <a:r>
              <a:rPr lang="en-US" sz="2000" dirty="0"/>
              <a:t>View all billing documents for accounts linked to the organization. </a:t>
            </a:r>
          </a:p>
          <a:p>
            <a:pPr marL="0" indent="0" fontAlgn="t">
              <a:buNone/>
            </a:pPr>
            <a:r>
              <a:rPr lang="en-US" sz="2000" b="1" dirty="0"/>
              <a:t>A/P Bill Viewer </a:t>
            </a:r>
          </a:p>
          <a:p>
            <a:pPr fontAlgn="t"/>
            <a:r>
              <a:rPr lang="en-US" sz="2000" dirty="0"/>
              <a:t>View all billing documents for accounts linked to the organization. </a:t>
            </a:r>
          </a:p>
          <a:p>
            <a:pPr marL="0" indent="0" fontAlgn="t">
              <a:buNone/>
            </a:pPr>
            <a:r>
              <a:rPr lang="en-US" sz="2000" b="1" dirty="0"/>
              <a:t>View Certificate Customer</a:t>
            </a:r>
            <a:endParaRPr lang="en-US" sz="2000" dirty="0"/>
          </a:p>
          <a:p>
            <a:pPr fontAlgn="t"/>
            <a:r>
              <a:rPr lang="en-US" sz="2000" dirty="0"/>
              <a:t>Access </a:t>
            </a:r>
            <a:r>
              <a:rPr lang="en-US" sz="2000" dirty="0" err="1"/>
              <a:t>FGISonline</a:t>
            </a:r>
            <a:r>
              <a:rPr lang="en-US" sz="2000" dirty="0"/>
              <a:t> CRT to preview/view official certificates. </a:t>
            </a:r>
          </a:p>
          <a:p>
            <a:pPr marL="0" indent="0" fontAlgn="t">
              <a:buNone/>
            </a:pPr>
            <a:r>
              <a:rPr lang="en-US" sz="2000" b="1" dirty="0"/>
              <a:t>IDW Customer View</a:t>
            </a:r>
          </a:p>
          <a:p>
            <a:pPr fontAlgn="t"/>
            <a:r>
              <a:rPr lang="en-US" sz="2000" dirty="0"/>
              <a:t>Access </a:t>
            </a:r>
            <a:r>
              <a:rPr lang="en-US" sz="2000" dirty="0" err="1"/>
              <a:t>FGISonline</a:t>
            </a:r>
            <a:r>
              <a:rPr lang="en-US" sz="2000" dirty="0"/>
              <a:t> IDW to review Inspection records</a:t>
            </a:r>
          </a:p>
          <a:p>
            <a:pPr fontAlgn="t"/>
            <a:endParaRPr lang="en-US" sz="2000" dirty="0"/>
          </a:p>
        </p:txBody>
      </p:sp>
      <p:sp>
        <p:nvSpPr>
          <p:cNvPr id="2" name="Title 1"/>
          <p:cNvSpPr>
            <a:spLocks noGrp="1"/>
          </p:cNvSpPr>
          <p:nvPr>
            <p:ph type="title"/>
          </p:nvPr>
        </p:nvSpPr>
        <p:spPr/>
        <p:txBody>
          <a:bodyPr/>
          <a:lstStyle/>
          <a:p>
            <a:r>
              <a:rPr lang="en-US" dirty="0"/>
              <a:t>Roles continued</a:t>
            </a:r>
          </a:p>
        </p:txBody>
      </p:sp>
      <p:sp>
        <p:nvSpPr>
          <p:cNvPr id="4" name="Footer Placeholder 3">
            <a:extLst>
              <a:ext uri="{FF2B5EF4-FFF2-40B4-BE49-F238E27FC236}">
                <a16:creationId xmlns:a16="http://schemas.microsoft.com/office/drawing/2014/main" id="{6A4D89A8-359F-0BEE-FB5F-BA17806809A6}"/>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14987570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23</a:t>
            </a:fld>
            <a:endParaRPr lang="en-US" dirty="0"/>
          </a:p>
        </p:txBody>
      </p:sp>
      <p:sp>
        <p:nvSpPr>
          <p:cNvPr id="2" name="Title 1"/>
          <p:cNvSpPr>
            <a:spLocks noGrp="1"/>
          </p:cNvSpPr>
          <p:nvPr>
            <p:ph type="title" idx="4294967295"/>
          </p:nvPr>
        </p:nvSpPr>
        <p:spPr>
          <a:xfrm>
            <a:off x="4363357" y="120029"/>
            <a:ext cx="3465285" cy="608013"/>
          </a:xfrm>
        </p:spPr>
        <p:txBody>
          <a:bodyPr/>
          <a:lstStyle/>
          <a:p>
            <a:r>
              <a:rPr lang="en-US" b="1" dirty="0"/>
              <a:t>Roles / Permissions</a:t>
            </a:r>
          </a:p>
        </p:txBody>
      </p:sp>
      <p:graphicFrame>
        <p:nvGraphicFramePr>
          <p:cNvPr id="4" name="Table 3">
            <a:extLst>
              <a:ext uri="{FF2B5EF4-FFF2-40B4-BE49-F238E27FC236}">
                <a16:creationId xmlns:a16="http://schemas.microsoft.com/office/drawing/2014/main" id="{1A4BF4A3-2BB0-4625-A038-ECF6BB16F4A7}"/>
              </a:ext>
            </a:extLst>
          </p:cNvPr>
          <p:cNvGraphicFramePr>
            <a:graphicFrameLocks noGrp="1"/>
          </p:cNvGraphicFramePr>
          <p:nvPr>
            <p:extLst>
              <p:ext uri="{D42A27DB-BD31-4B8C-83A1-F6EECF244321}">
                <p14:modId xmlns:p14="http://schemas.microsoft.com/office/powerpoint/2010/main" val="3370389255"/>
              </p:ext>
            </p:extLst>
          </p:nvPr>
        </p:nvGraphicFramePr>
        <p:xfrm>
          <a:off x="193100" y="867078"/>
          <a:ext cx="11460425" cy="5026346"/>
        </p:xfrm>
        <a:graphic>
          <a:graphicData uri="http://schemas.openxmlformats.org/drawingml/2006/table">
            <a:tbl>
              <a:tblPr firstRow="1" firstCol="1" bandRow="1">
                <a:tableStyleId>{93296810-A885-4BE3-A3E7-6D5BEEA58F35}</a:tableStyleId>
              </a:tblPr>
              <a:tblGrid>
                <a:gridCol w="1404472">
                  <a:extLst>
                    <a:ext uri="{9D8B030D-6E8A-4147-A177-3AD203B41FA5}">
                      <a16:colId xmlns:a16="http://schemas.microsoft.com/office/drawing/2014/main" val="749053199"/>
                    </a:ext>
                  </a:extLst>
                </a:gridCol>
                <a:gridCol w="1072056">
                  <a:extLst>
                    <a:ext uri="{9D8B030D-6E8A-4147-A177-3AD203B41FA5}">
                      <a16:colId xmlns:a16="http://schemas.microsoft.com/office/drawing/2014/main" val="3379914006"/>
                    </a:ext>
                  </a:extLst>
                </a:gridCol>
                <a:gridCol w="1093075">
                  <a:extLst>
                    <a:ext uri="{9D8B030D-6E8A-4147-A177-3AD203B41FA5}">
                      <a16:colId xmlns:a16="http://schemas.microsoft.com/office/drawing/2014/main" val="976441813"/>
                    </a:ext>
                  </a:extLst>
                </a:gridCol>
                <a:gridCol w="1418897">
                  <a:extLst>
                    <a:ext uri="{9D8B030D-6E8A-4147-A177-3AD203B41FA5}">
                      <a16:colId xmlns:a16="http://schemas.microsoft.com/office/drawing/2014/main" val="85590840"/>
                    </a:ext>
                  </a:extLst>
                </a:gridCol>
                <a:gridCol w="861848">
                  <a:extLst>
                    <a:ext uri="{9D8B030D-6E8A-4147-A177-3AD203B41FA5}">
                      <a16:colId xmlns:a16="http://schemas.microsoft.com/office/drawing/2014/main" val="3242662930"/>
                    </a:ext>
                  </a:extLst>
                </a:gridCol>
                <a:gridCol w="1019504">
                  <a:extLst>
                    <a:ext uri="{9D8B030D-6E8A-4147-A177-3AD203B41FA5}">
                      <a16:colId xmlns:a16="http://schemas.microsoft.com/office/drawing/2014/main" val="1442218170"/>
                    </a:ext>
                  </a:extLst>
                </a:gridCol>
                <a:gridCol w="953631">
                  <a:extLst>
                    <a:ext uri="{9D8B030D-6E8A-4147-A177-3AD203B41FA5}">
                      <a16:colId xmlns:a16="http://schemas.microsoft.com/office/drawing/2014/main" val="371909026"/>
                    </a:ext>
                  </a:extLst>
                </a:gridCol>
                <a:gridCol w="1126809">
                  <a:extLst>
                    <a:ext uri="{9D8B030D-6E8A-4147-A177-3AD203B41FA5}">
                      <a16:colId xmlns:a16="http://schemas.microsoft.com/office/drawing/2014/main" val="1143068118"/>
                    </a:ext>
                  </a:extLst>
                </a:gridCol>
                <a:gridCol w="796251">
                  <a:extLst>
                    <a:ext uri="{9D8B030D-6E8A-4147-A177-3AD203B41FA5}">
                      <a16:colId xmlns:a16="http://schemas.microsoft.com/office/drawing/2014/main" val="1132839496"/>
                    </a:ext>
                  </a:extLst>
                </a:gridCol>
                <a:gridCol w="856941">
                  <a:extLst>
                    <a:ext uri="{9D8B030D-6E8A-4147-A177-3AD203B41FA5}">
                      <a16:colId xmlns:a16="http://schemas.microsoft.com/office/drawing/2014/main" val="1151925337"/>
                    </a:ext>
                  </a:extLst>
                </a:gridCol>
                <a:gridCol w="856941">
                  <a:extLst>
                    <a:ext uri="{9D8B030D-6E8A-4147-A177-3AD203B41FA5}">
                      <a16:colId xmlns:a16="http://schemas.microsoft.com/office/drawing/2014/main" val="1792470573"/>
                    </a:ext>
                  </a:extLst>
                </a:gridCol>
              </a:tblGrid>
              <a:tr h="455773">
                <a:tc>
                  <a:txBody>
                    <a:bodyPr/>
                    <a:lstStyle/>
                    <a:p>
                      <a:pPr marL="0" marR="0">
                        <a:spcBef>
                          <a:spcPts val="0"/>
                        </a:spcBef>
                        <a:spcAft>
                          <a:spcPts val="0"/>
                        </a:spcAft>
                      </a:pPr>
                      <a:r>
                        <a:rPr lang="en-US" sz="1800" dirty="0">
                          <a:effectLst/>
                        </a:rPr>
                        <a:t>Role</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rPr>
                        <a:t>Manage Roles</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rPr>
                        <a:t>Manage</a:t>
                      </a:r>
                      <a:r>
                        <a:rPr lang="en-US" sz="1800" baseline="0" dirty="0">
                          <a:effectLst/>
                        </a:rPr>
                        <a:t> Locations</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rPr>
                        <a:t>Manage</a:t>
                      </a:r>
                      <a:r>
                        <a:rPr lang="en-US" sz="1800" baseline="0" dirty="0">
                          <a:effectLst/>
                        </a:rPr>
                        <a:t> Preferences</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rPr>
                        <a:t>Create SR</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rPr>
                        <a:t>Submit SR</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View</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SR</a:t>
                      </a: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Review Accounts</a:t>
                      </a: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View Bills</a:t>
                      </a: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View Certs</a:t>
                      </a:r>
                    </a:p>
                  </a:txBody>
                  <a:tcPr marL="68580" marR="68580" marT="0" marB="0" anchor="b">
                    <a:solidFill>
                      <a:schemeClr val="accent3">
                        <a:lumMod val="75000"/>
                      </a:schemeClr>
                    </a:solidFill>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View Data</a:t>
                      </a:r>
                    </a:p>
                  </a:txBody>
                  <a:tcPr marL="68580" marR="68580" marT="0" marB="0" anchor="b">
                    <a:solidFill>
                      <a:schemeClr val="accent3">
                        <a:lumMod val="75000"/>
                      </a:schemeClr>
                    </a:solidFill>
                  </a:tcPr>
                </a:tc>
                <a:extLst>
                  <a:ext uri="{0D108BD9-81ED-4DB2-BD59-A6C34878D82A}">
                    <a16:rowId xmlns:a16="http://schemas.microsoft.com/office/drawing/2014/main" val="3751625339"/>
                  </a:ext>
                </a:extLst>
              </a:tr>
              <a:tr h="455773">
                <a:tc>
                  <a:txBody>
                    <a:bodyPr/>
                    <a:lstStyle/>
                    <a:p>
                      <a:pPr marL="0" marR="0">
                        <a:spcBef>
                          <a:spcPts val="0"/>
                        </a:spcBef>
                        <a:spcAft>
                          <a:spcPts val="0"/>
                        </a:spcAft>
                      </a:pPr>
                      <a:r>
                        <a:rPr lang="en-US" sz="1800" dirty="0">
                          <a:effectLst/>
                        </a:rPr>
                        <a:t>Org Manager</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6">
                        <a:lumMod val="50000"/>
                      </a:schemeClr>
                    </a:solidFill>
                  </a:tcPr>
                </a:tc>
                <a:tc>
                  <a:txBody>
                    <a:bodyPr/>
                    <a:lstStyle/>
                    <a:p>
                      <a:pPr marL="0" marR="0" algn="ctr">
                        <a:spcBef>
                          <a:spcPts val="0"/>
                        </a:spcBef>
                        <a:spcAft>
                          <a:spcPts val="0"/>
                        </a:spcAft>
                      </a:pPr>
                      <a:r>
                        <a:rPr lang="en-US" sz="2000">
                          <a:effectLst/>
                        </a:rPr>
                        <a:t>X</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97424404"/>
                  </a:ext>
                </a:extLst>
              </a:tr>
              <a:tr h="455773">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Role Admin</a:t>
                      </a:r>
                    </a:p>
                  </a:txBody>
                  <a:tcPr marL="68580" marR="68580" marT="0" marB="0" anchor="b">
                    <a:solidFill>
                      <a:schemeClr val="accent6">
                        <a:lumMod val="50000"/>
                      </a:schemeClr>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77417096"/>
                  </a:ext>
                </a:extLst>
              </a:tr>
              <a:tr h="455773">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Org Acct Payable</a:t>
                      </a:r>
                    </a:p>
                  </a:txBody>
                  <a:tcPr marL="68580" marR="68580" marT="0" marB="0" anchor="b">
                    <a:solidFill>
                      <a:schemeClr val="accent6">
                        <a:lumMod val="50000"/>
                      </a:schemeClr>
                    </a:solidFill>
                  </a:tcP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Calibri" panose="020F0502020204030204" pitchFamily="34" charset="0"/>
                          <a:ea typeface="+mn-ea"/>
                          <a:cs typeface="+mn-cs"/>
                        </a:rPr>
                        <a:t>X</a:t>
                      </a:r>
                    </a:p>
                  </a:txBody>
                  <a:tcPr marL="68580" marR="68580" marT="0" marB="0" anchor="ct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Calibri" panose="020F0502020204030204" pitchFamily="34" charset="0"/>
                          <a:cs typeface="+mn-cs"/>
                        </a:rPr>
                        <a:t>X</a:t>
                      </a:r>
                    </a:p>
                  </a:txBody>
                  <a:tcPr marL="68580" marR="68580" marT="0" marB="0" anchor="ctr"/>
                </a:tc>
                <a:tc>
                  <a:txBody>
                    <a:bodyPr/>
                    <a:lstStyle/>
                    <a:p>
                      <a:pPr marL="0" marR="0" algn="ctr" defTabSz="914400" rtl="0" eaLnBrk="1" latinLnBrk="0" hangingPunct="1">
                        <a:spcBef>
                          <a:spcPts val="0"/>
                        </a:spcBef>
                        <a:spcAft>
                          <a:spcPts val="0"/>
                        </a:spcAft>
                      </a:pPr>
                      <a:r>
                        <a:rPr lang="en-US" sz="2000" kern="1200" dirty="0">
                          <a:solidFill>
                            <a:schemeClr val="dk1"/>
                          </a:solidFill>
                          <a:effectLst/>
                          <a:latin typeface="Calibri" panose="020F0502020204030204" pitchFamily="34" charset="0"/>
                          <a:cs typeface="+mn-cs"/>
                        </a:rPr>
                        <a:t>X</a:t>
                      </a:r>
                    </a:p>
                  </a:txBody>
                  <a:tcPr marL="68580" marR="68580" marT="0" marB="0" anchor="ctr"/>
                </a:tc>
                <a:tc>
                  <a:txBody>
                    <a:bodyPr/>
                    <a:lstStyle/>
                    <a:p>
                      <a:pPr marL="0" marR="0" algn="ctr" defTabSz="914400" rtl="0" eaLnBrk="1" latinLnBrk="0" hangingPunct="1">
                        <a:spcBef>
                          <a:spcPts val="0"/>
                        </a:spcBef>
                        <a:spcAft>
                          <a:spcPts val="0"/>
                        </a:spcAft>
                      </a:pPr>
                      <a:endParaRPr lang="en-US" sz="2000" kern="1200" dirty="0">
                        <a:solidFill>
                          <a:schemeClr val="dk1"/>
                        </a:solidFill>
                        <a:effectLst/>
                        <a:latin typeface="Calibri" panose="020F0502020204030204" pitchFamily="34" charset="0"/>
                        <a:cs typeface="+mn-cs"/>
                      </a:endParaRPr>
                    </a:p>
                  </a:txBody>
                  <a:tcPr marL="68580" marR="68580" marT="0" marB="0" anchor="ctr"/>
                </a:tc>
                <a:tc>
                  <a:txBody>
                    <a:bodyPr/>
                    <a:lstStyle/>
                    <a:p>
                      <a:pPr algn="ctr"/>
                      <a:endParaRPr lang="en-US" sz="2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3410685037"/>
                  </a:ext>
                </a:extLst>
              </a:tr>
              <a:tr h="455773">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A/P Bill Viewer</a:t>
                      </a:r>
                    </a:p>
                  </a:txBody>
                  <a:tcPr marL="68580" marR="68580" marT="0" marB="0" anchor="b">
                    <a:solidFill>
                      <a:schemeClr val="accent6">
                        <a:lumMod val="50000"/>
                      </a:schemeClr>
                    </a:solidFill>
                  </a:tcP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68634766"/>
                  </a:ext>
                </a:extLst>
              </a:tr>
              <a:tr h="455773">
                <a:tc>
                  <a:txBody>
                    <a:bodyPr/>
                    <a:lstStyle/>
                    <a:p>
                      <a:pPr marL="0" marR="0">
                        <a:spcBef>
                          <a:spcPts val="0"/>
                        </a:spcBef>
                        <a:spcAft>
                          <a:spcPts val="0"/>
                        </a:spcAft>
                      </a:pPr>
                      <a:r>
                        <a:rPr lang="en-US" sz="1800" dirty="0">
                          <a:effectLst/>
                        </a:rPr>
                        <a:t>Svc Requester</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6">
                        <a:lumMod val="50000"/>
                      </a:schemeClr>
                    </a:solidFill>
                  </a:tcP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786346694"/>
                  </a:ext>
                </a:extLst>
              </a:tr>
              <a:tr h="455773">
                <a:tc>
                  <a:txBody>
                    <a:bodyPr/>
                    <a:lstStyle/>
                    <a:p>
                      <a:pPr marL="0" marR="0">
                        <a:spcBef>
                          <a:spcPts val="0"/>
                        </a:spcBef>
                        <a:spcAft>
                          <a:spcPts val="0"/>
                        </a:spcAft>
                      </a:pPr>
                      <a:r>
                        <a:rPr lang="en-US" sz="1800" dirty="0">
                          <a:effectLst/>
                        </a:rPr>
                        <a:t>Svc Req Preparer</a:t>
                      </a:r>
                      <a:endParaRPr lang="en-US" sz="1800" dirty="0">
                        <a:effectLst/>
                        <a:latin typeface="Calibri" panose="020F0502020204030204" pitchFamily="34" charset="0"/>
                        <a:ea typeface="Calibri" panose="020F0502020204030204" pitchFamily="34" charset="0"/>
                      </a:endParaRPr>
                    </a:p>
                  </a:txBody>
                  <a:tcPr marL="68580" marR="68580" marT="0" marB="0" anchor="b">
                    <a:solidFill>
                      <a:schemeClr val="accent6">
                        <a:lumMod val="50000"/>
                      </a:schemeClr>
                    </a:solidFill>
                  </a:tcP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X</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84829274"/>
                  </a:ext>
                </a:extLst>
              </a:tr>
              <a:tr h="455773">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View Cert Customer</a:t>
                      </a:r>
                    </a:p>
                  </a:txBody>
                  <a:tcPr marL="68580" marR="68580" marT="0" marB="0" anchor="b">
                    <a:solidFill>
                      <a:schemeClr val="accent6">
                        <a:lumMod val="50000"/>
                      </a:schemeClr>
                    </a:solidFill>
                  </a:tcP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34626901"/>
                  </a:ext>
                </a:extLst>
              </a:tr>
              <a:tr h="455773">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IDW Customer View</a:t>
                      </a:r>
                    </a:p>
                  </a:txBody>
                  <a:tcPr marL="68580" marR="68580" marT="0" marB="0" anchor="b">
                    <a:solidFill>
                      <a:schemeClr val="accent6">
                        <a:lumMod val="50000"/>
                      </a:schemeClr>
                    </a:solidFill>
                  </a:tcPr>
                </a:tc>
                <a:tc>
                  <a:txBody>
                    <a:bodyPr/>
                    <a:lstStyle/>
                    <a:p>
                      <a:pPr algn="ctr"/>
                      <a:endParaRPr lang="en-US" sz="2000" dirty="0">
                        <a:effectLst/>
                        <a:latin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X</a:t>
                      </a:r>
                    </a:p>
                  </a:txBody>
                  <a:tcPr marL="68580" marR="68580" marT="0" marB="0" anchor="ctr"/>
                </a:tc>
                <a:extLst>
                  <a:ext uri="{0D108BD9-81ED-4DB2-BD59-A6C34878D82A}">
                    <a16:rowId xmlns:a16="http://schemas.microsoft.com/office/drawing/2014/main" val="2648837699"/>
                  </a:ext>
                </a:extLst>
              </a:tr>
            </a:tbl>
          </a:graphicData>
        </a:graphic>
      </p:graphicFrame>
      <p:sp>
        <p:nvSpPr>
          <p:cNvPr id="5" name="Footer Placeholder 4">
            <a:extLst>
              <a:ext uri="{FF2B5EF4-FFF2-40B4-BE49-F238E27FC236}">
                <a16:creationId xmlns:a16="http://schemas.microsoft.com/office/drawing/2014/main" id="{F910B5F2-9834-5CBF-19BD-0DFC8C3EF1DB}"/>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19458050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24</a:t>
            </a:fld>
            <a:endParaRPr lang="en-US" dirty="0"/>
          </a:p>
        </p:txBody>
      </p:sp>
      <p:sp>
        <p:nvSpPr>
          <p:cNvPr id="2" name="Title 1"/>
          <p:cNvSpPr>
            <a:spLocks noGrp="1"/>
          </p:cNvSpPr>
          <p:nvPr>
            <p:ph type="title"/>
          </p:nvPr>
        </p:nvSpPr>
        <p:spPr/>
        <p:txBody>
          <a:bodyPr/>
          <a:lstStyle/>
          <a:p>
            <a:r>
              <a:rPr lang="en-US" dirty="0"/>
              <a:t>Review Access Requests</a:t>
            </a:r>
          </a:p>
        </p:txBody>
      </p:sp>
      <p:sp>
        <p:nvSpPr>
          <p:cNvPr id="5" name="Text Placeholder 4">
            <a:extLst>
              <a:ext uri="{FF2B5EF4-FFF2-40B4-BE49-F238E27FC236}">
                <a16:creationId xmlns:a16="http://schemas.microsoft.com/office/drawing/2014/main" id="{D1B580E8-B2B5-4FDF-A662-88C9232CFB06}"/>
              </a:ext>
            </a:extLst>
          </p:cNvPr>
          <p:cNvSpPr>
            <a:spLocks noGrp="1"/>
          </p:cNvSpPr>
          <p:nvPr>
            <p:ph type="body" sz="quarter" idx="13"/>
          </p:nvPr>
        </p:nvSpPr>
        <p:spPr/>
        <p:txBody>
          <a:bodyPr/>
          <a:lstStyle/>
          <a:p>
            <a:r>
              <a:rPr lang="en-US" dirty="0"/>
              <a:t>The </a:t>
            </a:r>
            <a:r>
              <a:rPr lang="en-US" b="1" dirty="0"/>
              <a:t>Organization Manager</a:t>
            </a:r>
            <a:r>
              <a:rPr lang="en-US" dirty="0"/>
              <a:t> or </a:t>
            </a:r>
            <a:r>
              <a:rPr lang="en-US" b="1" dirty="0"/>
              <a:t>Organization Role Admin</a:t>
            </a:r>
            <a:r>
              <a:rPr lang="en-US" dirty="0"/>
              <a:t> will:</a:t>
            </a:r>
          </a:p>
          <a:p>
            <a:r>
              <a:rPr lang="en-US" dirty="0"/>
              <a:t>Step 1: Login as </a:t>
            </a:r>
            <a:r>
              <a:rPr lang="en-US" b="1" dirty="0"/>
              <a:t>Manager or Role Admin </a:t>
            </a:r>
            <a:r>
              <a:rPr lang="en-US" dirty="0"/>
              <a:t>to view requests</a:t>
            </a:r>
          </a:p>
          <a:p>
            <a:pPr lvl="1"/>
            <a:r>
              <a:rPr lang="en-US" dirty="0"/>
              <a:t>The default screen is the </a:t>
            </a:r>
            <a:r>
              <a:rPr lang="en-US" b="1" dirty="0"/>
              <a:t>‘Access Requests’ </a:t>
            </a:r>
            <a:r>
              <a:rPr lang="en-US" dirty="0"/>
              <a:t>screen.</a:t>
            </a:r>
          </a:p>
          <a:p>
            <a:pPr lvl="1"/>
            <a:r>
              <a:rPr lang="en-US" dirty="0"/>
              <a:t>The </a:t>
            </a:r>
            <a:r>
              <a:rPr lang="en-US" b="1" dirty="0"/>
              <a:t>Access Requests </a:t>
            </a:r>
            <a:r>
              <a:rPr lang="en-US" dirty="0"/>
              <a:t>screen is also available under the </a:t>
            </a:r>
            <a:br>
              <a:rPr lang="en-US" dirty="0"/>
            </a:br>
            <a:r>
              <a:rPr lang="en-US" dirty="0"/>
              <a:t>  </a:t>
            </a:r>
            <a:r>
              <a:rPr lang="en-US" i="1" dirty="0"/>
              <a:t>Organization Management </a:t>
            </a:r>
            <a:r>
              <a:rPr lang="en-US" dirty="0"/>
              <a:t>heading on the left menu.</a:t>
            </a:r>
            <a:endParaRPr lang="en-US" i="1" dirty="0"/>
          </a:p>
          <a:p>
            <a:r>
              <a:rPr lang="en-US" dirty="0"/>
              <a:t>Step 2: Approve or deny access.</a:t>
            </a:r>
          </a:p>
          <a:p>
            <a:r>
              <a:rPr lang="en-US" dirty="0"/>
              <a:t>Approved Users are now ‘Associated’ and may be assigned roles. </a:t>
            </a:r>
          </a:p>
        </p:txBody>
      </p:sp>
      <p:sp>
        <p:nvSpPr>
          <p:cNvPr id="4" name="Footer Placeholder 3">
            <a:extLst>
              <a:ext uri="{FF2B5EF4-FFF2-40B4-BE49-F238E27FC236}">
                <a16:creationId xmlns:a16="http://schemas.microsoft.com/office/drawing/2014/main" id="{214AE2CC-D10A-4745-F581-CF0981EBC207}"/>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20057232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OIM menu">
            <a:extLst>
              <a:ext uri="{FF2B5EF4-FFF2-40B4-BE49-F238E27FC236}">
                <a16:creationId xmlns:a16="http://schemas.microsoft.com/office/drawing/2014/main" id="{49B27957-6FED-4EBC-BA13-AC6780188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25" y="988509"/>
            <a:ext cx="3318514" cy="4880981"/>
          </a:xfrm>
          <a:prstGeom prst="rect">
            <a:avLst/>
          </a:prstGeom>
          <a:ln w="3175">
            <a:solidFill>
              <a:schemeClr val="bg1">
                <a:lumMod val="85000"/>
              </a:schemeClr>
            </a:solidFill>
          </a:ln>
        </p:spPr>
      </p:pic>
      <p:sp>
        <p:nvSpPr>
          <p:cNvPr id="3" name="Slide Number Placeholder 2"/>
          <p:cNvSpPr>
            <a:spLocks noGrp="1"/>
          </p:cNvSpPr>
          <p:nvPr>
            <p:ph type="sldNum" sz="quarter" idx="12"/>
          </p:nvPr>
        </p:nvSpPr>
        <p:spPr/>
        <p:txBody>
          <a:bodyPr/>
          <a:lstStyle/>
          <a:p>
            <a:fld id="{5201D16B-2387-4D5C-AC4F-ECB6D6ED1DB7}" type="slidenum">
              <a:rPr lang="en-US" smtClean="0"/>
              <a:pPr/>
              <a:t>25</a:t>
            </a:fld>
            <a:endParaRPr lang="en-US" dirty="0"/>
          </a:p>
        </p:txBody>
      </p:sp>
      <p:cxnSp>
        <p:nvCxnSpPr>
          <p:cNvPr id="6" name="O.R.S. Arrow" descr="Arrow"/>
          <p:cNvCxnSpPr/>
          <p:nvPr/>
        </p:nvCxnSpPr>
        <p:spPr>
          <a:xfrm rot="2700000">
            <a:off x="1977544" y="4663146"/>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A5CD5986-71D1-4C05-999E-64FB6F5DD28F}"/>
              </a:ext>
            </a:extLst>
          </p:cNvPr>
          <p:cNvSpPr txBox="1">
            <a:spLocks/>
          </p:cNvSpPr>
          <p:nvPr/>
        </p:nvSpPr>
        <p:spPr>
          <a:xfrm>
            <a:off x="8232898" y="2410623"/>
            <a:ext cx="3368753" cy="1461581"/>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Default page for the organization manager and organization role manager roles</a:t>
            </a:r>
          </a:p>
        </p:txBody>
      </p: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5" name="Title 4">
            <a:extLst>
              <a:ext uri="{FF2B5EF4-FFF2-40B4-BE49-F238E27FC236}">
                <a16:creationId xmlns:a16="http://schemas.microsoft.com/office/drawing/2014/main" id="{C617F7FF-215E-4625-A64C-603AD449B45E}"/>
              </a:ext>
            </a:extLst>
          </p:cNvPr>
          <p:cNvSpPr>
            <a:spLocks noGrp="1"/>
          </p:cNvSpPr>
          <p:nvPr>
            <p:ph type="title" idx="4294967295"/>
          </p:nvPr>
        </p:nvSpPr>
        <p:spPr>
          <a:xfrm>
            <a:off x="3861336" y="136525"/>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1: Navigate to Access Requests</a:t>
            </a:r>
            <a:endParaRPr lang="en-US" dirty="0"/>
          </a:p>
        </p:txBody>
      </p:sp>
    </p:spTree>
    <p:extLst>
      <p:ext uri="{BB962C8B-B14F-4D97-AF65-F5344CB8AC3E}">
        <p14:creationId xmlns:p14="http://schemas.microsoft.com/office/powerpoint/2010/main" val="3036301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nel Management">
            <a:extLst>
              <a:ext uri="{FF2B5EF4-FFF2-40B4-BE49-F238E27FC236}">
                <a16:creationId xmlns:a16="http://schemas.microsoft.com/office/drawing/2014/main" id="{2DFD27BF-4007-4416-8F8A-0FE7F9517571}"/>
              </a:ext>
            </a:extLst>
          </p:cNvPr>
          <p:cNvPicPr>
            <a:picLocks noChangeAspect="1"/>
          </p:cNvPicPr>
          <p:nvPr/>
        </p:nvPicPr>
        <p:blipFill>
          <a:blip r:embed="rId2"/>
          <a:stretch>
            <a:fillRect/>
          </a:stretch>
        </p:blipFill>
        <p:spPr>
          <a:xfrm>
            <a:off x="33709" y="825550"/>
            <a:ext cx="3029373" cy="1819529"/>
          </a:xfrm>
          <a:prstGeom prst="rect">
            <a:avLst/>
          </a:prstGeom>
        </p:spPr>
      </p:pic>
      <p:pic>
        <p:nvPicPr>
          <p:cNvPr id="9" name="Picture 8" descr="Outstanding Requests">
            <a:extLst>
              <a:ext uri="{FF2B5EF4-FFF2-40B4-BE49-F238E27FC236}">
                <a16:creationId xmlns:a16="http://schemas.microsoft.com/office/drawing/2014/main" id="{A79B1F7A-DBA3-4FBF-8B52-31B7DD5A1D01}"/>
              </a:ext>
            </a:extLst>
          </p:cNvPr>
          <p:cNvPicPr>
            <a:picLocks noChangeAspect="1"/>
          </p:cNvPicPr>
          <p:nvPr/>
        </p:nvPicPr>
        <p:blipFill>
          <a:blip r:embed="rId3"/>
          <a:stretch>
            <a:fillRect/>
          </a:stretch>
        </p:blipFill>
        <p:spPr>
          <a:xfrm>
            <a:off x="1608080" y="1080594"/>
            <a:ext cx="10484894" cy="2536895"/>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26</a:t>
            </a:fld>
            <a:endParaRPr lang="en-US" dirty="0"/>
          </a:p>
        </p:txBody>
      </p:sp>
      <p:cxnSp>
        <p:nvCxnSpPr>
          <p:cNvPr id="7" name="O.R.S. Arrow" descr="Arrow"/>
          <p:cNvCxnSpPr/>
          <p:nvPr/>
        </p:nvCxnSpPr>
        <p:spPr>
          <a:xfrm rot="2700000">
            <a:off x="5836144" y="1810993"/>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O.R.S. Arrow" descr="Arrow">
            <a:extLst>
              <a:ext uri="{FF2B5EF4-FFF2-40B4-BE49-F238E27FC236}">
                <a16:creationId xmlns:a16="http://schemas.microsoft.com/office/drawing/2014/main" id="{12002D15-9258-44D8-9369-154DA486872F}"/>
              </a:ext>
            </a:extLst>
          </p:cNvPr>
          <p:cNvCxnSpPr/>
          <p:nvPr/>
        </p:nvCxnSpPr>
        <p:spPr>
          <a:xfrm rot="2700000">
            <a:off x="6860573" y="1815279"/>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B83B63DF-0F69-44E5-823A-EAB20B10F9B1}"/>
              </a:ext>
            </a:extLst>
          </p:cNvPr>
          <p:cNvSpPr txBox="1">
            <a:spLocks/>
          </p:cNvSpPr>
          <p:nvPr/>
        </p:nvSpPr>
        <p:spPr>
          <a:xfrm>
            <a:off x="821300" y="3757178"/>
            <a:ext cx="4674431" cy="2246779"/>
          </a:xfrm>
          <a:prstGeom prst="rect">
            <a:avLst/>
          </a:prstGeom>
          <a:solidFill>
            <a:schemeClr val="accent6">
              <a:lumMod val="20000"/>
              <a:lumOff val="80000"/>
            </a:schemeClr>
          </a:solidFill>
          <a:ln>
            <a:solidFill>
              <a:schemeClr val="accent6">
                <a:lumMod val="75000"/>
              </a:schemeClr>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All requests are available on the ‘Access Requests’ page. </a:t>
            </a:r>
          </a:p>
          <a:p>
            <a:pPr marL="342900" indent="-342900">
              <a:buAutoNum type="arabicPeriod"/>
            </a:pPr>
            <a:r>
              <a:rPr lang="en-US" sz="1600" dirty="0"/>
              <a:t>The screen is pre-filtered to the ‘Requested’ Status.</a:t>
            </a:r>
          </a:p>
          <a:p>
            <a:pPr marL="342900" indent="-342900">
              <a:buAutoNum type="arabicPeriod"/>
            </a:pPr>
            <a:r>
              <a:rPr lang="en-US" sz="1600" dirty="0"/>
              <a:t>Any message from the user is in Notes</a:t>
            </a:r>
          </a:p>
          <a:p>
            <a:pPr marL="342900" indent="-342900">
              <a:buAutoNum type="arabicPeriod"/>
            </a:pPr>
            <a:r>
              <a:rPr lang="en-US" sz="1600" dirty="0"/>
              <a:t>Grant Access by selecting the checkbox next to the user(s) you wish to grant access.</a:t>
            </a:r>
          </a:p>
          <a:p>
            <a:pPr marL="342900" indent="-342900">
              <a:buAutoNum type="arabicPeriod"/>
            </a:pPr>
            <a:r>
              <a:rPr lang="en-US" sz="1600" dirty="0"/>
              <a:t>Use the ‘Assign Selected’ button.</a:t>
            </a:r>
          </a:p>
          <a:p>
            <a:pPr marL="342900" indent="-342900">
              <a:buAutoNum type="arabicPeriod"/>
            </a:pPr>
            <a:r>
              <a:rPr lang="en-US" sz="1600" dirty="0"/>
              <a:t>Use the ‘Confirm’ button to grant the request. </a:t>
            </a:r>
          </a:p>
          <a:p>
            <a:pPr marL="342900" indent="-342900">
              <a:buAutoNum type="arabicPeriod"/>
            </a:pPr>
            <a:endParaRPr lang="en-US" sz="1600" dirty="0"/>
          </a:p>
          <a:p>
            <a:pPr marL="342900" indent="-342900">
              <a:buAutoNum type="arabicPeriod"/>
            </a:pPr>
            <a:endParaRPr lang="en-US" sz="1600" dirty="0"/>
          </a:p>
        </p:txBody>
      </p:sp>
      <p:cxnSp>
        <p:nvCxnSpPr>
          <p:cNvPr id="13" name="O.R.S. Arrow" descr="Arrow">
            <a:extLst>
              <a:ext uri="{FF2B5EF4-FFF2-40B4-BE49-F238E27FC236}">
                <a16:creationId xmlns:a16="http://schemas.microsoft.com/office/drawing/2014/main" id="{1096B2AD-A6B8-433B-A0CB-B34A34D632AF}"/>
              </a:ext>
            </a:extLst>
          </p:cNvPr>
          <p:cNvCxnSpPr>
            <a:cxnSpLocks/>
          </p:cNvCxnSpPr>
          <p:nvPr/>
        </p:nvCxnSpPr>
        <p:spPr>
          <a:xfrm>
            <a:off x="1418253" y="2192694"/>
            <a:ext cx="340279" cy="248713"/>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O.R.S. Arrow" descr="Arrow">
            <a:extLst>
              <a:ext uri="{FF2B5EF4-FFF2-40B4-BE49-F238E27FC236}">
                <a16:creationId xmlns:a16="http://schemas.microsoft.com/office/drawing/2014/main" id="{9BB59EC0-0752-4516-AC08-98EE4DE34BB2}"/>
              </a:ext>
            </a:extLst>
          </p:cNvPr>
          <p:cNvCxnSpPr/>
          <p:nvPr/>
        </p:nvCxnSpPr>
        <p:spPr>
          <a:xfrm rot="2700000">
            <a:off x="10430795" y="1290732"/>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5" name="Picture 4" descr="Confirm">
            <a:extLst>
              <a:ext uri="{FF2B5EF4-FFF2-40B4-BE49-F238E27FC236}">
                <a16:creationId xmlns:a16="http://schemas.microsoft.com/office/drawing/2014/main" id="{358BC590-9584-4A76-B261-49755361B658}"/>
              </a:ext>
            </a:extLst>
          </p:cNvPr>
          <p:cNvPicPr>
            <a:picLocks noChangeAspect="1"/>
          </p:cNvPicPr>
          <p:nvPr/>
        </p:nvPicPr>
        <p:blipFill>
          <a:blip r:embed="rId4"/>
          <a:stretch>
            <a:fillRect/>
          </a:stretch>
        </p:blipFill>
        <p:spPr>
          <a:xfrm>
            <a:off x="6498502" y="3793731"/>
            <a:ext cx="3883160" cy="2246779"/>
          </a:xfrm>
          <a:prstGeom prst="rect">
            <a:avLst/>
          </a:prstGeom>
        </p:spPr>
      </p:pic>
      <p:cxnSp>
        <p:nvCxnSpPr>
          <p:cNvPr id="16" name="O.R.S. Arrow" descr="Arrow">
            <a:extLst>
              <a:ext uri="{FF2B5EF4-FFF2-40B4-BE49-F238E27FC236}">
                <a16:creationId xmlns:a16="http://schemas.microsoft.com/office/drawing/2014/main" id="{85EAA593-2238-4657-B196-CD46DADA0F34}"/>
              </a:ext>
            </a:extLst>
          </p:cNvPr>
          <p:cNvCxnSpPr/>
          <p:nvPr/>
        </p:nvCxnSpPr>
        <p:spPr>
          <a:xfrm rot="2700000">
            <a:off x="8782387" y="5647373"/>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40585" y="1370022"/>
            <a:ext cx="417102" cy="461665"/>
          </a:xfrm>
          <a:prstGeom prst="rect">
            <a:avLst/>
          </a:prstGeom>
          <a:noFill/>
        </p:spPr>
        <p:txBody>
          <a:bodyPr wrap="none" lIns="91440" tIns="45720" rIns="91440" bIns="45720">
            <a:spAutoFit/>
          </a:bodyPr>
          <a:lstStyle/>
          <a:p>
            <a:pPr algn="ctr"/>
            <a:r>
              <a:rPr lang="en-US" sz="2400" dirty="0">
                <a:ln w="0"/>
                <a:solidFill>
                  <a:srgbClr val="002060"/>
                </a:solidFill>
                <a:effectLst>
                  <a:outerShdw blurRad="38100" dist="19050" dir="2700000" algn="tl" rotWithShape="0">
                    <a:schemeClr val="dk1">
                      <a:alpha val="40000"/>
                    </a:schemeClr>
                  </a:outerShdw>
                </a:effectLst>
              </a:rPr>
              <a:t>1.</a:t>
            </a:r>
            <a:endParaRPr lang="en-US" sz="2400" b="1" cap="none"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8" name="Rectangle 17"/>
          <p:cNvSpPr/>
          <p:nvPr/>
        </p:nvSpPr>
        <p:spPr>
          <a:xfrm>
            <a:off x="6581908" y="1370022"/>
            <a:ext cx="417102"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2.</a:t>
            </a:r>
            <a:endParaRPr lang="en-US" sz="2400"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9" name="Rectangle 18"/>
          <p:cNvSpPr/>
          <p:nvPr/>
        </p:nvSpPr>
        <p:spPr>
          <a:xfrm>
            <a:off x="1280956" y="1785619"/>
            <a:ext cx="397866"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3</a:t>
            </a:r>
            <a:r>
              <a:rPr lang="en-US" dirty="0">
                <a:ln w="0"/>
                <a:solidFill>
                  <a:srgbClr val="002060"/>
                </a:solidFill>
                <a:effectLst>
                  <a:outerShdw blurRad="38100" dist="19050" dir="2700000" algn="tl" rotWithShape="0">
                    <a:schemeClr val="dk1">
                      <a:alpha val="40000"/>
                    </a:schemeClr>
                  </a:outerShdw>
                </a:effectLst>
              </a:rPr>
              <a:t>.</a:t>
            </a:r>
            <a:endParaRPr lang="en-US"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20" name="Rectangle 19"/>
          <p:cNvSpPr/>
          <p:nvPr/>
        </p:nvSpPr>
        <p:spPr>
          <a:xfrm>
            <a:off x="10163580" y="722240"/>
            <a:ext cx="397866"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4</a:t>
            </a:r>
            <a:r>
              <a:rPr lang="en-US" dirty="0">
                <a:ln w="0"/>
                <a:solidFill>
                  <a:srgbClr val="002060"/>
                </a:solidFill>
                <a:effectLst>
                  <a:outerShdw blurRad="38100" dist="19050" dir="2700000" algn="tl" rotWithShape="0">
                    <a:schemeClr val="dk1">
                      <a:alpha val="40000"/>
                    </a:schemeClr>
                  </a:outerShdw>
                </a:effectLst>
              </a:rPr>
              <a:t>.</a:t>
            </a:r>
            <a:endParaRPr lang="en-US"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21" name="Rectangle 20"/>
          <p:cNvSpPr/>
          <p:nvPr/>
        </p:nvSpPr>
        <p:spPr>
          <a:xfrm>
            <a:off x="8592224" y="5477491"/>
            <a:ext cx="397866"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5</a:t>
            </a:r>
            <a:r>
              <a:rPr lang="en-US" dirty="0">
                <a:ln w="0"/>
                <a:solidFill>
                  <a:srgbClr val="002060"/>
                </a:solidFill>
                <a:effectLst>
                  <a:outerShdw blurRad="38100" dist="19050" dir="2700000" algn="tl" rotWithShape="0">
                    <a:schemeClr val="dk1">
                      <a:alpha val="40000"/>
                    </a:schemeClr>
                  </a:outerShdw>
                </a:effectLst>
              </a:rPr>
              <a:t>.</a:t>
            </a:r>
            <a:endParaRPr lang="en-US"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6" name="Footer Placeholder 5"/>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10" name="Title 9">
            <a:extLst>
              <a:ext uri="{FF2B5EF4-FFF2-40B4-BE49-F238E27FC236}">
                <a16:creationId xmlns:a16="http://schemas.microsoft.com/office/drawing/2014/main" id="{D0D940B1-130E-4538-933B-81919B5232BB}"/>
              </a:ext>
            </a:extLst>
          </p:cNvPr>
          <p:cNvSpPr>
            <a:spLocks noGrp="1"/>
          </p:cNvSpPr>
          <p:nvPr>
            <p:ph type="title" idx="4294967295"/>
          </p:nvPr>
        </p:nvSpPr>
        <p:spPr>
          <a:xfrm>
            <a:off x="4038600" y="181567"/>
            <a:ext cx="7740315" cy="447416"/>
          </a:xfrm>
        </p:spPr>
        <p:txBody>
          <a:bodyPr>
            <a:normAutofit fontScale="90000"/>
          </a:bodyPr>
          <a:lstStyle/>
          <a:p>
            <a:pPr rtl="0" eaLnBrk="1" latinLnBrk="0" hangingPunct="1"/>
            <a:r>
              <a:rPr lang="en-US" sz="3200" b="1" kern="1200" dirty="0">
                <a:solidFill>
                  <a:schemeClr val="tx1"/>
                </a:solidFill>
                <a:effectLst/>
                <a:latin typeface="+mj-lt"/>
                <a:ea typeface="+mj-ea"/>
                <a:cs typeface="+mj-cs"/>
              </a:rPr>
              <a:t>Step 2a: Grant request</a:t>
            </a:r>
            <a:endParaRPr lang="en-US" dirty="0">
              <a:effectLst/>
            </a:endParaRPr>
          </a:p>
        </p:txBody>
      </p:sp>
    </p:spTree>
    <p:extLst>
      <p:ext uri="{BB962C8B-B14F-4D97-AF65-F5344CB8AC3E}">
        <p14:creationId xmlns:p14="http://schemas.microsoft.com/office/powerpoint/2010/main" val="289413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35" presetClass="emph" presetSubtype="0" repeatCount="3000" fill="hold" nodeType="afterEffect">
                                  <p:stCondLst>
                                    <p:cond delay="500"/>
                                  </p:stCondLst>
                                  <p:childTnLst>
                                    <p:anim calcmode="discrete" valueType="str">
                                      <p:cBhvr>
                                        <p:cTn id="30" dur="5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35" presetClass="emph" presetSubtype="0" repeatCount="3000" fill="hold" nodeType="afterEffect">
                                  <p:stCondLst>
                                    <p:cond delay="500"/>
                                  </p:stCondLst>
                                  <p:childTnLst>
                                    <p:anim calcmode="discrete" valueType="str">
                                      <p:cBhvr>
                                        <p:cTn id="37" dur="5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standing Requests">
            <a:extLst>
              <a:ext uri="{FF2B5EF4-FFF2-40B4-BE49-F238E27FC236}">
                <a16:creationId xmlns:a16="http://schemas.microsoft.com/office/drawing/2014/main" id="{BABD7CEC-B93E-4521-92B7-CBBB725E1776}"/>
              </a:ext>
            </a:extLst>
          </p:cNvPr>
          <p:cNvPicPr>
            <a:picLocks noChangeAspect="1"/>
          </p:cNvPicPr>
          <p:nvPr/>
        </p:nvPicPr>
        <p:blipFill>
          <a:blip r:embed="rId2"/>
          <a:stretch>
            <a:fillRect/>
          </a:stretch>
        </p:blipFill>
        <p:spPr>
          <a:xfrm>
            <a:off x="1228208" y="2812861"/>
            <a:ext cx="10918996" cy="3391996"/>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27</a:t>
            </a:fld>
            <a:endParaRPr lang="en-US" dirty="0"/>
          </a:p>
        </p:txBody>
      </p:sp>
      <p:sp>
        <p:nvSpPr>
          <p:cNvPr id="15" name="Content Placeholder 4">
            <a:extLst>
              <a:ext uri="{FF2B5EF4-FFF2-40B4-BE49-F238E27FC236}">
                <a16:creationId xmlns:a16="http://schemas.microsoft.com/office/drawing/2014/main" id="{B83B63DF-0F69-44E5-823A-EAB20B10F9B1}"/>
              </a:ext>
            </a:extLst>
          </p:cNvPr>
          <p:cNvSpPr txBox="1">
            <a:spLocks/>
          </p:cNvSpPr>
          <p:nvPr/>
        </p:nvSpPr>
        <p:spPr>
          <a:xfrm>
            <a:off x="5198302" y="1244296"/>
            <a:ext cx="5085567" cy="1298346"/>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All requests are available on the ‘Access Requests’ page. </a:t>
            </a:r>
          </a:p>
          <a:p>
            <a:pPr marL="342900" indent="-342900">
              <a:buAutoNum type="arabicPeriod"/>
            </a:pPr>
            <a:r>
              <a:rPr lang="en-US" sz="1600" dirty="0"/>
              <a:t>The screen is pre-filtered to the ‘Requested’ Status.</a:t>
            </a:r>
          </a:p>
          <a:p>
            <a:pPr marL="342900" indent="-342900">
              <a:buAutoNum type="arabicPeriod"/>
            </a:pPr>
            <a:r>
              <a:rPr lang="en-US" sz="1600" dirty="0"/>
              <a:t>Deny request by hitting the ‘Reject’ button. </a:t>
            </a:r>
          </a:p>
          <a:p>
            <a:pPr marL="342900" indent="-342900">
              <a:buAutoNum type="arabicPeriod"/>
            </a:pPr>
            <a:endParaRPr lang="en-US" sz="1600" dirty="0"/>
          </a:p>
        </p:txBody>
      </p:sp>
      <p:pic>
        <p:nvPicPr>
          <p:cNvPr id="2" name="Picture 1" descr="Personnel Management">
            <a:extLst>
              <a:ext uri="{FF2B5EF4-FFF2-40B4-BE49-F238E27FC236}">
                <a16:creationId xmlns:a16="http://schemas.microsoft.com/office/drawing/2014/main" id="{2DFD27BF-4007-4416-8F8A-0FE7F9517571}"/>
              </a:ext>
            </a:extLst>
          </p:cNvPr>
          <p:cNvPicPr>
            <a:picLocks noChangeAspect="1"/>
          </p:cNvPicPr>
          <p:nvPr/>
        </p:nvPicPr>
        <p:blipFill>
          <a:blip r:embed="rId3"/>
          <a:stretch>
            <a:fillRect/>
          </a:stretch>
        </p:blipFill>
        <p:spPr>
          <a:xfrm>
            <a:off x="173671" y="993332"/>
            <a:ext cx="3029373" cy="1819529"/>
          </a:xfrm>
          <a:prstGeom prst="rect">
            <a:avLst/>
          </a:prstGeom>
        </p:spPr>
      </p:pic>
      <p:cxnSp>
        <p:nvCxnSpPr>
          <p:cNvPr id="14" name="O.R.S. Arrow" descr="Arrow">
            <a:extLst>
              <a:ext uri="{FF2B5EF4-FFF2-40B4-BE49-F238E27FC236}">
                <a16:creationId xmlns:a16="http://schemas.microsoft.com/office/drawing/2014/main" id="{9BB59EC0-0752-4516-AC08-98EE4DE34BB2}"/>
              </a:ext>
            </a:extLst>
          </p:cNvPr>
          <p:cNvCxnSpPr/>
          <p:nvPr/>
        </p:nvCxnSpPr>
        <p:spPr>
          <a:xfrm rot="2700000">
            <a:off x="10626738" y="4828426"/>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7" name="Title 6">
            <a:extLst>
              <a:ext uri="{FF2B5EF4-FFF2-40B4-BE49-F238E27FC236}">
                <a16:creationId xmlns:a16="http://schemas.microsoft.com/office/drawing/2014/main" id="{7360847F-F29D-4866-B24B-8EF0B6441B3F}"/>
              </a:ext>
            </a:extLst>
          </p:cNvPr>
          <p:cNvSpPr>
            <a:spLocks noGrp="1"/>
          </p:cNvSpPr>
          <p:nvPr>
            <p:ph type="title" idx="4294967295"/>
          </p:nvPr>
        </p:nvSpPr>
        <p:spPr>
          <a:xfrm>
            <a:off x="4223083" y="82550"/>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2b: Deny request</a:t>
            </a:r>
            <a:endParaRPr lang="en-US" dirty="0"/>
          </a:p>
        </p:txBody>
      </p:sp>
    </p:spTree>
    <p:extLst>
      <p:ext uri="{BB962C8B-B14F-4D97-AF65-F5344CB8AC3E}">
        <p14:creationId xmlns:p14="http://schemas.microsoft.com/office/powerpoint/2010/main" val="1284196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28</a:t>
            </a:fld>
            <a:endParaRPr lang="en-US" dirty="0"/>
          </a:p>
        </p:txBody>
      </p:sp>
      <p:sp>
        <p:nvSpPr>
          <p:cNvPr id="6" name="Text Placeholder 5"/>
          <p:cNvSpPr>
            <a:spLocks noGrp="1"/>
          </p:cNvSpPr>
          <p:nvPr>
            <p:ph type="body" sz="quarter" idx="13"/>
          </p:nvPr>
        </p:nvSpPr>
        <p:spPr/>
        <p:txBody>
          <a:bodyPr>
            <a:normAutofit/>
          </a:bodyPr>
          <a:lstStyle/>
          <a:p>
            <a:r>
              <a:rPr lang="en-US" dirty="0"/>
              <a:t>As the </a:t>
            </a:r>
            <a:r>
              <a:rPr lang="en-US" b="1" dirty="0"/>
              <a:t>Organization Manager</a:t>
            </a:r>
            <a:r>
              <a:rPr lang="en-US" dirty="0"/>
              <a:t> or </a:t>
            </a:r>
            <a:r>
              <a:rPr lang="en-US" b="1" dirty="0"/>
              <a:t>Organization Role Admin</a:t>
            </a:r>
            <a:r>
              <a:rPr lang="en-US" dirty="0"/>
              <a:t> :</a:t>
            </a:r>
          </a:p>
          <a:p>
            <a:pPr lvl="1"/>
            <a:r>
              <a:rPr lang="en-US" dirty="0">
                <a:hlinkClick r:id="rId2" action="ppaction://hlinksldjump"/>
              </a:rPr>
              <a:t>Assign new roles</a:t>
            </a:r>
            <a:endParaRPr lang="en-US" dirty="0"/>
          </a:p>
          <a:p>
            <a:pPr lvl="1"/>
            <a:r>
              <a:rPr lang="en-US" dirty="0">
                <a:hlinkClick r:id="rId3" action="ppaction://hlinksldjump"/>
              </a:rPr>
              <a:t>Extend expiring roles</a:t>
            </a:r>
            <a:endParaRPr lang="en-US" dirty="0"/>
          </a:p>
          <a:p>
            <a:pPr lvl="1"/>
            <a:r>
              <a:rPr lang="en-US" dirty="0">
                <a:hlinkClick r:id="rId4" action="ppaction://hlinksldjump"/>
              </a:rPr>
              <a:t>Terminate roles</a:t>
            </a:r>
            <a:endParaRPr lang="en-US" dirty="0"/>
          </a:p>
          <a:p>
            <a:pPr lvl="1"/>
            <a:r>
              <a:rPr lang="en-US" dirty="0">
                <a:hlinkClick r:id="rId5" action="ppaction://hlinksldjump"/>
              </a:rPr>
              <a:t>Send access requests for staff</a:t>
            </a:r>
            <a:endParaRPr lang="en-US" dirty="0"/>
          </a:p>
        </p:txBody>
      </p:sp>
      <p:sp>
        <p:nvSpPr>
          <p:cNvPr id="2" name="Title 1"/>
          <p:cNvSpPr>
            <a:spLocks noGrp="1"/>
          </p:cNvSpPr>
          <p:nvPr>
            <p:ph type="title"/>
          </p:nvPr>
        </p:nvSpPr>
        <p:spPr/>
        <p:txBody>
          <a:bodyPr/>
          <a:lstStyle/>
          <a:p>
            <a:r>
              <a:rPr lang="en-US" dirty="0"/>
              <a:t>Managing Roles</a:t>
            </a:r>
          </a:p>
        </p:txBody>
      </p:sp>
      <p:sp>
        <p:nvSpPr>
          <p:cNvPr id="4" name="Footer Placeholder 3">
            <a:extLst>
              <a:ext uri="{FF2B5EF4-FFF2-40B4-BE49-F238E27FC236}">
                <a16:creationId xmlns:a16="http://schemas.microsoft.com/office/drawing/2014/main" id="{B2FFC1E4-DFC5-D996-EE43-32DDFB6DF5E7}"/>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36717458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29</a:t>
            </a:fld>
            <a:endParaRPr lang="en-US" dirty="0"/>
          </a:p>
        </p:txBody>
      </p:sp>
      <p:sp>
        <p:nvSpPr>
          <p:cNvPr id="6" name="Text Placeholder 5"/>
          <p:cNvSpPr>
            <a:spLocks noGrp="1"/>
          </p:cNvSpPr>
          <p:nvPr>
            <p:ph type="body" sz="quarter" idx="13"/>
          </p:nvPr>
        </p:nvSpPr>
        <p:spPr/>
        <p:txBody>
          <a:bodyPr>
            <a:normAutofit fontScale="92500" lnSpcReduction="10000"/>
          </a:bodyPr>
          <a:lstStyle/>
          <a:p>
            <a:r>
              <a:rPr lang="en-US" dirty="0"/>
              <a:t>As the </a:t>
            </a:r>
            <a:r>
              <a:rPr lang="en-US" b="1" dirty="0"/>
              <a:t>Organization Manager</a:t>
            </a:r>
            <a:r>
              <a:rPr lang="en-US" dirty="0"/>
              <a:t> or </a:t>
            </a:r>
            <a:r>
              <a:rPr lang="en-US" b="1" dirty="0"/>
              <a:t>Organization Role Admin</a:t>
            </a:r>
            <a:r>
              <a:rPr lang="en-US" dirty="0"/>
              <a:t> :</a:t>
            </a:r>
          </a:p>
          <a:p>
            <a:pPr lvl="0"/>
            <a:r>
              <a:rPr lang="en-US" dirty="0"/>
              <a:t>Step 1: On the left menu bar, select </a:t>
            </a:r>
            <a:r>
              <a:rPr lang="en-US" b="1" dirty="0"/>
              <a:t>Role Management </a:t>
            </a:r>
          </a:p>
          <a:p>
            <a:pPr lvl="0"/>
            <a:r>
              <a:rPr lang="en-US" dirty="0"/>
              <a:t>Step 2:  Search for the people to assign a specific role.</a:t>
            </a:r>
          </a:p>
          <a:p>
            <a:pPr lvl="0"/>
            <a:r>
              <a:rPr lang="en-US" dirty="0"/>
              <a:t>Step 3: Identify the role to assign, timeframe, and select ‘Grant Roles’</a:t>
            </a:r>
          </a:p>
          <a:p>
            <a:pPr lvl="1"/>
            <a:r>
              <a:rPr lang="en-US" dirty="0"/>
              <a:t>For Stowage Exam Service Requests, choose Assigner</a:t>
            </a:r>
          </a:p>
          <a:p>
            <a:pPr lvl="1"/>
            <a:r>
              <a:rPr lang="en-US" dirty="0"/>
              <a:t>The dates are pre-set to the maximum time of 90 days. </a:t>
            </a:r>
          </a:p>
          <a:p>
            <a:pPr lvl="1"/>
            <a:r>
              <a:rPr lang="en-US" dirty="0"/>
              <a:t>Staff may hold more than one role. </a:t>
            </a:r>
          </a:p>
          <a:p>
            <a:r>
              <a:rPr lang="en-US" dirty="0"/>
              <a:t>Step 4: Confirm Role selection</a:t>
            </a:r>
          </a:p>
          <a:p>
            <a:pPr marL="914400" lvl="2" indent="0">
              <a:buNone/>
            </a:pPr>
            <a:r>
              <a:rPr lang="en-US" dirty="0"/>
              <a:t> </a:t>
            </a:r>
          </a:p>
        </p:txBody>
      </p:sp>
      <p:sp>
        <p:nvSpPr>
          <p:cNvPr id="2" name="Title 1"/>
          <p:cNvSpPr>
            <a:spLocks noGrp="1"/>
          </p:cNvSpPr>
          <p:nvPr>
            <p:ph type="title"/>
          </p:nvPr>
        </p:nvSpPr>
        <p:spPr/>
        <p:txBody>
          <a:bodyPr/>
          <a:lstStyle/>
          <a:p>
            <a:r>
              <a:rPr lang="en-US" dirty="0"/>
              <a:t>Assigning Roles to Users</a:t>
            </a:r>
          </a:p>
        </p:txBody>
      </p:sp>
      <p:sp>
        <p:nvSpPr>
          <p:cNvPr id="4" name="Rectangle 3">
            <a:extLst>
              <a:ext uri="{FF2B5EF4-FFF2-40B4-BE49-F238E27FC236}">
                <a16:creationId xmlns:a16="http://schemas.microsoft.com/office/drawing/2014/main" id="{7071C32F-CDEB-4231-9236-B0E8D623D8EC}"/>
              </a:ext>
            </a:extLst>
          </p:cNvPr>
          <p:cNvSpPr/>
          <p:nvPr/>
        </p:nvSpPr>
        <p:spPr>
          <a:xfrm>
            <a:off x="6249952" y="4756076"/>
            <a:ext cx="4080588"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The ‘</a:t>
            </a:r>
            <a:r>
              <a:rPr lang="en-US" b="1" dirty="0">
                <a:latin typeface="Calibri" panose="020F0502020204030204" pitchFamily="34" charset="0"/>
                <a:ea typeface="Calibri" panose="020F0502020204030204" pitchFamily="34" charset="0"/>
              </a:rPr>
              <a:t>Expiring roles’ </a:t>
            </a:r>
            <a:r>
              <a:rPr lang="en-US" dirty="0">
                <a:latin typeface="Calibri" panose="020F0502020204030204" pitchFamily="34" charset="0"/>
                <a:ea typeface="Calibri" panose="020F0502020204030204" pitchFamily="34" charset="0"/>
              </a:rPr>
              <a:t>link on the menu provides a quick way to view roles expiring soon and extend them to the maximum of ninety days.</a:t>
            </a:r>
          </a:p>
        </p:txBody>
      </p:sp>
      <p:sp>
        <p:nvSpPr>
          <p:cNvPr id="5" name="Footer Placeholder 4">
            <a:extLst>
              <a:ext uri="{FF2B5EF4-FFF2-40B4-BE49-F238E27FC236}">
                <a16:creationId xmlns:a16="http://schemas.microsoft.com/office/drawing/2014/main" id="{23140A02-74AC-8FED-2344-CF2DBF81308C}"/>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18653612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C47621-01A3-41D9-BB56-BB7CB5ED9707}"/>
              </a:ext>
            </a:extLst>
          </p:cNvPr>
          <p:cNvSpPr>
            <a:spLocks noGrp="1"/>
          </p:cNvSpPr>
          <p:nvPr>
            <p:ph type="title"/>
          </p:nvPr>
        </p:nvSpPr>
        <p:spPr/>
        <p:txBody>
          <a:bodyPr/>
          <a:lstStyle/>
          <a:p>
            <a:r>
              <a:rPr lang="en-US" dirty="0"/>
              <a:t>Getting Started: New</a:t>
            </a:r>
          </a:p>
        </p:txBody>
      </p:sp>
      <p:sp>
        <p:nvSpPr>
          <p:cNvPr id="5" name="Text Placeholder 4">
            <a:extLst>
              <a:ext uri="{FF2B5EF4-FFF2-40B4-BE49-F238E27FC236}">
                <a16:creationId xmlns:a16="http://schemas.microsoft.com/office/drawing/2014/main" id="{2A96FBE5-B63C-472D-9FB8-054442269622}"/>
              </a:ext>
            </a:extLst>
          </p:cNvPr>
          <p:cNvSpPr>
            <a:spLocks noGrp="1"/>
          </p:cNvSpPr>
          <p:nvPr>
            <p:ph type="body" sz="quarter" idx="13"/>
          </p:nvPr>
        </p:nvSpPr>
        <p:spPr>
          <a:xfrm>
            <a:off x="393650" y="1927951"/>
            <a:ext cx="8343949" cy="2654209"/>
          </a:xfrm>
        </p:spPr>
        <p:txBody>
          <a:bodyPr>
            <a:noAutofit/>
          </a:bodyPr>
          <a:lstStyle/>
          <a:p>
            <a:pPr lvl="1"/>
            <a:r>
              <a:rPr lang="en-US" dirty="0">
                <a:hlinkClick r:id="rId2" action="ppaction://hlinksldjump"/>
              </a:rPr>
              <a:t>Step 1</a:t>
            </a:r>
            <a:r>
              <a:rPr lang="en-US" dirty="0"/>
              <a:t>: Register with FGIS as an Individual or Business.</a:t>
            </a:r>
          </a:p>
          <a:p>
            <a:pPr lvl="1"/>
            <a:r>
              <a:rPr lang="en-US" dirty="0">
                <a:hlinkClick r:id="rId3" action="ppaction://hlinksldjump"/>
              </a:rPr>
              <a:t>Step 2</a:t>
            </a:r>
            <a:r>
              <a:rPr lang="en-US" dirty="0"/>
              <a:t>: You have a new </a:t>
            </a:r>
            <a:r>
              <a:rPr lang="en-US" dirty="0" err="1"/>
              <a:t>MyFGIS</a:t>
            </a:r>
            <a:r>
              <a:rPr lang="en-US" dirty="0"/>
              <a:t> number!</a:t>
            </a:r>
          </a:p>
          <a:p>
            <a:pPr lvl="1"/>
            <a:r>
              <a:rPr lang="en-US" dirty="0">
                <a:hlinkClick r:id="rId4" action="ppaction://hlinksldjump"/>
              </a:rPr>
              <a:t>Review next steps</a:t>
            </a:r>
            <a:endParaRPr lang="en-US" dirty="0"/>
          </a:p>
        </p:txBody>
      </p:sp>
      <p:sp>
        <p:nvSpPr>
          <p:cNvPr id="3" name="Footer Placeholder 2">
            <a:extLst>
              <a:ext uri="{FF2B5EF4-FFF2-40B4-BE49-F238E27FC236}">
                <a16:creationId xmlns:a16="http://schemas.microsoft.com/office/drawing/2014/main" id="{009C1D64-5D2A-42FF-99B4-DA1CF6B5DED8}"/>
              </a:ext>
            </a:extLst>
          </p:cNvPr>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4" name="Slide Number Placeholder 3">
            <a:extLst>
              <a:ext uri="{FF2B5EF4-FFF2-40B4-BE49-F238E27FC236}">
                <a16:creationId xmlns:a16="http://schemas.microsoft.com/office/drawing/2014/main" id="{10668D68-FCA3-4C43-B82E-E3A22A73198C}"/>
              </a:ext>
            </a:extLst>
          </p:cNvPr>
          <p:cNvSpPr>
            <a:spLocks noGrp="1"/>
          </p:cNvSpPr>
          <p:nvPr>
            <p:ph type="sldNum" sz="quarter" idx="12"/>
          </p:nvPr>
        </p:nvSpPr>
        <p:spPr/>
        <p:txBody>
          <a:bodyPr/>
          <a:lstStyle/>
          <a:p>
            <a:fld id="{D0AAFC3D-B629-4B12-9956-E4CC463633C7}" type="slidenum">
              <a:rPr lang="en-US" smtClean="0"/>
              <a:pPr/>
              <a:t>3</a:t>
            </a:fld>
            <a:endParaRPr lang="en-US" dirty="0"/>
          </a:p>
        </p:txBody>
      </p:sp>
    </p:spTree>
    <p:extLst>
      <p:ext uri="{BB962C8B-B14F-4D97-AF65-F5344CB8AC3E}">
        <p14:creationId xmlns:p14="http://schemas.microsoft.com/office/powerpoint/2010/main" val="2020535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OIM Menu">
            <a:extLst>
              <a:ext uri="{FF2B5EF4-FFF2-40B4-BE49-F238E27FC236}">
                <a16:creationId xmlns:a16="http://schemas.microsoft.com/office/drawing/2014/main" id="{49B27957-6FED-4EBC-BA13-AC6780188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25" y="988509"/>
            <a:ext cx="3318514" cy="4880981"/>
          </a:xfrm>
          <a:prstGeom prst="rect">
            <a:avLst/>
          </a:prstGeom>
          <a:ln w="3175">
            <a:solidFill>
              <a:schemeClr val="bg1">
                <a:lumMod val="85000"/>
              </a:schemeClr>
            </a:solidFill>
          </a:ln>
        </p:spPr>
      </p:pic>
      <p:sp>
        <p:nvSpPr>
          <p:cNvPr id="3" name="Slide Number Placeholder 2"/>
          <p:cNvSpPr>
            <a:spLocks noGrp="1"/>
          </p:cNvSpPr>
          <p:nvPr>
            <p:ph type="sldNum" sz="quarter" idx="12"/>
          </p:nvPr>
        </p:nvSpPr>
        <p:spPr/>
        <p:txBody>
          <a:bodyPr/>
          <a:lstStyle/>
          <a:p>
            <a:fld id="{5201D16B-2387-4D5C-AC4F-ECB6D6ED1DB7}" type="slidenum">
              <a:rPr lang="en-US" smtClean="0"/>
              <a:pPr/>
              <a:t>30</a:t>
            </a:fld>
            <a:endParaRPr lang="en-US" dirty="0"/>
          </a:p>
        </p:txBody>
      </p:sp>
      <p:cxnSp>
        <p:nvCxnSpPr>
          <p:cNvPr id="6" name="O.R.S. Arrow" descr="Arrow"/>
          <p:cNvCxnSpPr/>
          <p:nvPr/>
        </p:nvCxnSpPr>
        <p:spPr>
          <a:xfrm rot="2700000">
            <a:off x="1977545" y="4317912"/>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5" name="Title 4">
            <a:extLst>
              <a:ext uri="{FF2B5EF4-FFF2-40B4-BE49-F238E27FC236}">
                <a16:creationId xmlns:a16="http://schemas.microsoft.com/office/drawing/2014/main" id="{7154147F-0C4A-419B-8D05-361879745355}"/>
              </a:ext>
            </a:extLst>
          </p:cNvPr>
          <p:cNvSpPr>
            <a:spLocks noGrp="1"/>
          </p:cNvSpPr>
          <p:nvPr>
            <p:ph type="title" idx="4294967295"/>
          </p:nvPr>
        </p:nvSpPr>
        <p:spPr>
          <a:xfrm>
            <a:off x="3638347" y="136525"/>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1: Navigate to Role Management</a:t>
            </a:r>
            <a:endParaRPr lang="en-US" dirty="0">
              <a:effectLst/>
            </a:endParaRPr>
          </a:p>
        </p:txBody>
      </p:sp>
    </p:spTree>
    <p:extLst>
      <p:ext uri="{BB962C8B-B14F-4D97-AF65-F5344CB8AC3E}">
        <p14:creationId xmlns:p14="http://schemas.microsoft.com/office/powerpoint/2010/main" val="4210933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le Listing">
            <a:extLst>
              <a:ext uri="{FF2B5EF4-FFF2-40B4-BE49-F238E27FC236}">
                <a16:creationId xmlns:a16="http://schemas.microsoft.com/office/drawing/2014/main" id="{BDD8D5FA-419F-4BB6-8833-621A979B3001}"/>
              </a:ext>
            </a:extLst>
          </p:cNvPr>
          <p:cNvPicPr>
            <a:picLocks noChangeAspect="1"/>
          </p:cNvPicPr>
          <p:nvPr/>
        </p:nvPicPr>
        <p:blipFill>
          <a:blip r:embed="rId2"/>
          <a:stretch>
            <a:fillRect/>
          </a:stretch>
        </p:blipFill>
        <p:spPr>
          <a:xfrm>
            <a:off x="3209730" y="2100307"/>
            <a:ext cx="8982269" cy="4134983"/>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31</a:t>
            </a:fld>
            <a:endParaRPr lang="en-US" dirty="0"/>
          </a:p>
        </p:txBody>
      </p:sp>
      <p:cxnSp>
        <p:nvCxnSpPr>
          <p:cNvPr id="10" name="O.R.S. Arrow" descr="Arrow">
            <a:extLst>
              <a:ext uri="{FF2B5EF4-FFF2-40B4-BE49-F238E27FC236}">
                <a16:creationId xmlns:a16="http://schemas.microsoft.com/office/drawing/2014/main" id="{238E23CC-2CF3-4686-9201-CC1D6FD5F914}"/>
              </a:ext>
            </a:extLst>
          </p:cNvPr>
          <p:cNvCxnSpPr/>
          <p:nvPr/>
        </p:nvCxnSpPr>
        <p:spPr>
          <a:xfrm rot="2700000">
            <a:off x="3255863" y="5435480"/>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O.R.S. Arrow" descr="Arrow">
            <a:extLst>
              <a:ext uri="{FF2B5EF4-FFF2-40B4-BE49-F238E27FC236}">
                <a16:creationId xmlns:a16="http://schemas.microsoft.com/office/drawing/2014/main" id="{CCDE5864-93B0-42CA-B7AD-BCF60E5A89E4}"/>
              </a:ext>
            </a:extLst>
          </p:cNvPr>
          <p:cNvCxnSpPr/>
          <p:nvPr/>
        </p:nvCxnSpPr>
        <p:spPr>
          <a:xfrm rot="2700000">
            <a:off x="3900491" y="2408261"/>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3998F7D-58FE-4D50-BEC3-42E8722BF105}"/>
              </a:ext>
            </a:extLst>
          </p:cNvPr>
          <p:cNvSpPr txBox="1">
            <a:spLocks/>
          </p:cNvSpPr>
          <p:nvPr/>
        </p:nvSpPr>
        <p:spPr>
          <a:xfrm>
            <a:off x="3431660" y="877645"/>
            <a:ext cx="7277877" cy="985360"/>
          </a:xfrm>
          <a:prstGeom prst="rect">
            <a:avLst/>
          </a:prstGeom>
          <a:solidFill>
            <a:schemeClr val="accent6">
              <a:lumMod val="20000"/>
              <a:lumOff val="80000"/>
            </a:schemeClr>
          </a:solidFill>
          <a:ln>
            <a:solidFill>
              <a:schemeClr val="accent6">
                <a:lumMod val="75000"/>
              </a:schemeClr>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1. Use the paging or column filters to find and select one or more users</a:t>
            </a:r>
          </a:p>
          <a:p>
            <a:pPr marL="0" indent="0">
              <a:buNone/>
            </a:pPr>
            <a:r>
              <a:rPr lang="en-US" sz="1600" dirty="0"/>
              <a:t>2. The active role(s) of the user appear on the far right with the timeframe</a:t>
            </a:r>
          </a:p>
          <a:p>
            <a:pPr marL="0" indent="0">
              <a:buNone/>
            </a:pPr>
            <a:r>
              <a:rPr lang="en-US" sz="1600" dirty="0"/>
              <a:t>3. Field Office management of other offices will show in your list to enable them to place detail requests with you for their staff.</a:t>
            </a:r>
          </a:p>
        </p:txBody>
      </p:sp>
      <p:pic>
        <p:nvPicPr>
          <p:cNvPr id="2" name="Picture 1" descr="User Role listing">
            <a:extLst>
              <a:ext uri="{FF2B5EF4-FFF2-40B4-BE49-F238E27FC236}">
                <a16:creationId xmlns:a16="http://schemas.microsoft.com/office/drawing/2014/main" id="{83069A1A-9AF7-4196-8406-94D6EAC2D685}"/>
              </a:ext>
            </a:extLst>
          </p:cNvPr>
          <p:cNvPicPr>
            <a:picLocks noChangeAspect="1"/>
          </p:cNvPicPr>
          <p:nvPr/>
        </p:nvPicPr>
        <p:blipFill>
          <a:blip r:embed="rId3"/>
          <a:stretch>
            <a:fillRect/>
          </a:stretch>
        </p:blipFill>
        <p:spPr>
          <a:xfrm>
            <a:off x="74137" y="949635"/>
            <a:ext cx="2991267" cy="1724266"/>
          </a:xfrm>
          <a:prstGeom prst="rect">
            <a:avLst/>
          </a:prstGeom>
        </p:spPr>
      </p:pic>
      <p:cxnSp>
        <p:nvCxnSpPr>
          <p:cNvPr id="13" name="O.R.S. Arrow" descr="Arrow">
            <a:extLst>
              <a:ext uri="{FF2B5EF4-FFF2-40B4-BE49-F238E27FC236}">
                <a16:creationId xmlns:a16="http://schemas.microsoft.com/office/drawing/2014/main" id="{69089B02-FC33-4026-9B38-6B9D72AA7809}"/>
              </a:ext>
            </a:extLst>
          </p:cNvPr>
          <p:cNvCxnSpPr/>
          <p:nvPr/>
        </p:nvCxnSpPr>
        <p:spPr>
          <a:xfrm rot="2700000">
            <a:off x="10877534" y="2450647"/>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70431" y="1748414"/>
            <a:ext cx="417102" cy="461665"/>
          </a:xfrm>
          <a:prstGeom prst="rect">
            <a:avLst/>
          </a:prstGeom>
          <a:noFill/>
        </p:spPr>
        <p:txBody>
          <a:bodyPr wrap="none" lIns="91440" tIns="45720" rIns="91440" bIns="45720">
            <a:spAutoFit/>
          </a:bodyPr>
          <a:lstStyle/>
          <a:p>
            <a:pPr algn="ctr"/>
            <a:r>
              <a:rPr lang="en-US" sz="2400" dirty="0">
                <a:ln w="0"/>
                <a:solidFill>
                  <a:srgbClr val="002060"/>
                </a:solidFill>
                <a:effectLst>
                  <a:outerShdw blurRad="38100" dist="19050" dir="2700000" algn="tl" rotWithShape="0">
                    <a:schemeClr val="dk1">
                      <a:alpha val="40000"/>
                    </a:schemeClr>
                  </a:outerShdw>
                </a:effectLst>
              </a:rPr>
              <a:t>1.</a:t>
            </a:r>
            <a:endParaRPr lang="en-US" sz="2400" b="1" cap="none"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5" name="Rectangle 14"/>
          <p:cNvSpPr/>
          <p:nvPr/>
        </p:nvSpPr>
        <p:spPr>
          <a:xfrm>
            <a:off x="10591798" y="1742673"/>
            <a:ext cx="417102"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2.</a:t>
            </a:r>
            <a:endParaRPr lang="en-US" sz="2400"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6" name="Rectangle 15"/>
          <p:cNvSpPr/>
          <p:nvPr/>
        </p:nvSpPr>
        <p:spPr>
          <a:xfrm>
            <a:off x="2897015" y="4994509"/>
            <a:ext cx="417102"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3.</a:t>
            </a:r>
            <a:endParaRPr lang="en-US" sz="2400"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6" name="Footer Placeholder 5"/>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8" name="Title 7">
            <a:extLst>
              <a:ext uri="{FF2B5EF4-FFF2-40B4-BE49-F238E27FC236}">
                <a16:creationId xmlns:a16="http://schemas.microsoft.com/office/drawing/2014/main" id="{FE56C266-EA23-4D94-BC33-554E90C65360}"/>
              </a:ext>
            </a:extLst>
          </p:cNvPr>
          <p:cNvSpPr>
            <a:spLocks noGrp="1"/>
          </p:cNvSpPr>
          <p:nvPr>
            <p:ph type="title" idx="4294967295"/>
          </p:nvPr>
        </p:nvSpPr>
        <p:spPr>
          <a:xfrm>
            <a:off x="4197671" y="142677"/>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2: Search for users</a:t>
            </a:r>
            <a:endParaRPr lang="en-US" dirty="0"/>
          </a:p>
        </p:txBody>
      </p:sp>
    </p:spTree>
    <p:extLst>
      <p:ext uri="{BB962C8B-B14F-4D97-AF65-F5344CB8AC3E}">
        <p14:creationId xmlns:p14="http://schemas.microsoft.com/office/powerpoint/2010/main" val="1446432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sign Role">
            <a:extLst>
              <a:ext uri="{FF2B5EF4-FFF2-40B4-BE49-F238E27FC236}">
                <a16:creationId xmlns:a16="http://schemas.microsoft.com/office/drawing/2014/main" id="{29BE37A4-DF8B-48A9-AE52-245BD6A8230D}"/>
              </a:ext>
            </a:extLst>
          </p:cNvPr>
          <p:cNvPicPr>
            <a:picLocks noChangeAspect="1"/>
          </p:cNvPicPr>
          <p:nvPr/>
        </p:nvPicPr>
        <p:blipFill>
          <a:blip r:embed="rId2"/>
          <a:stretch>
            <a:fillRect/>
          </a:stretch>
        </p:blipFill>
        <p:spPr>
          <a:xfrm>
            <a:off x="3577531" y="863922"/>
            <a:ext cx="8385867" cy="4312083"/>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32</a:t>
            </a:fld>
            <a:endParaRPr lang="en-US" dirty="0"/>
          </a:p>
        </p:txBody>
      </p:sp>
      <p:cxnSp>
        <p:nvCxnSpPr>
          <p:cNvPr id="9" name="O.R.S. Arrow" descr="Arrow">
            <a:extLst>
              <a:ext uri="{FF2B5EF4-FFF2-40B4-BE49-F238E27FC236}">
                <a16:creationId xmlns:a16="http://schemas.microsoft.com/office/drawing/2014/main" id="{9FC5080F-51BF-466B-9050-08D7746F2F36}"/>
              </a:ext>
            </a:extLst>
          </p:cNvPr>
          <p:cNvCxnSpPr/>
          <p:nvPr/>
        </p:nvCxnSpPr>
        <p:spPr>
          <a:xfrm rot="2700000">
            <a:off x="4798887" y="1892133"/>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O.R.S. Arrow" descr="Arrow">
            <a:extLst>
              <a:ext uri="{FF2B5EF4-FFF2-40B4-BE49-F238E27FC236}">
                <a16:creationId xmlns:a16="http://schemas.microsoft.com/office/drawing/2014/main" id="{238E23CC-2CF3-4686-9201-CC1D6FD5F914}"/>
              </a:ext>
            </a:extLst>
          </p:cNvPr>
          <p:cNvCxnSpPr>
            <a:cxnSpLocks/>
          </p:cNvCxnSpPr>
          <p:nvPr/>
        </p:nvCxnSpPr>
        <p:spPr>
          <a:xfrm flipH="1" flipV="1">
            <a:off x="4617607" y="4755730"/>
            <a:ext cx="536644" cy="488955"/>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O.R.S. Arrow" descr="Arrow">
            <a:extLst>
              <a:ext uri="{FF2B5EF4-FFF2-40B4-BE49-F238E27FC236}">
                <a16:creationId xmlns:a16="http://schemas.microsoft.com/office/drawing/2014/main" id="{CCDE5864-93B0-42CA-B7AD-BCF60E5A89E4}"/>
              </a:ext>
            </a:extLst>
          </p:cNvPr>
          <p:cNvCxnSpPr/>
          <p:nvPr/>
        </p:nvCxnSpPr>
        <p:spPr>
          <a:xfrm rot="2700000">
            <a:off x="10721168" y="4136335"/>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3998F7D-58FE-4D50-BEC3-42E8722BF105}"/>
              </a:ext>
            </a:extLst>
          </p:cNvPr>
          <p:cNvSpPr txBox="1">
            <a:spLocks/>
          </p:cNvSpPr>
          <p:nvPr/>
        </p:nvSpPr>
        <p:spPr>
          <a:xfrm>
            <a:off x="74137" y="2747927"/>
            <a:ext cx="3350596" cy="2502104"/>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000"/>
              </a:spcBef>
              <a:buFont typeface="Arial" panose="020B0604020202020204" pitchFamily="34" charset="0"/>
              <a:buAutoNum type="arabicPeriod"/>
            </a:pPr>
            <a:r>
              <a:rPr lang="en-US" sz="1600" dirty="0"/>
              <a:t>The selected users are highlighted. </a:t>
            </a:r>
          </a:p>
          <a:p>
            <a:pPr marL="342900" lvl="1" indent="-342900">
              <a:spcBef>
                <a:spcPts val="1000"/>
              </a:spcBef>
              <a:buFont typeface="Arial" panose="020B0604020202020204" pitchFamily="34" charset="0"/>
              <a:buAutoNum type="arabicPeriod"/>
            </a:pPr>
            <a:r>
              <a:rPr lang="en-US" sz="1600" dirty="0"/>
              <a:t>Select a role</a:t>
            </a:r>
          </a:p>
          <a:p>
            <a:pPr marL="800100" lvl="2" indent="-342900">
              <a:spcBef>
                <a:spcPts val="1000"/>
              </a:spcBef>
              <a:buFont typeface="Arial" panose="020B0604020202020204" pitchFamily="34" charset="0"/>
              <a:buAutoNum type="arabicPeriod"/>
            </a:pPr>
            <a:r>
              <a:rPr lang="en-US" sz="1200" dirty="0"/>
              <a:t>For Stowage Exam Service Requests, choose Assigner</a:t>
            </a:r>
          </a:p>
          <a:p>
            <a:pPr marL="800100" lvl="2" indent="-342900">
              <a:spcBef>
                <a:spcPts val="1000"/>
              </a:spcBef>
              <a:buFont typeface="Arial" panose="020B0604020202020204" pitchFamily="34" charset="0"/>
              <a:buAutoNum type="arabicPeriod"/>
            </a:pPr>
            <a:r>
              <a:rPr lang="en-US" sz="1200" dirty="0"/>
              <a:t>The dates are pre-set to the maximum time of 90 days. </a:t>
            </a:r>
          </a:p>
          <a:p>
            <a:pPr marL="342900" lvl="1" indent="-342900">
              <a:spcBef>
                <a:spcPts val="1000"/>
              </a:spcBef>
              <a:buFont typeface="Arial" panose="020B0604020202020204" pitchFamily="34" charset="0"/>
              <a:buAutoNum type="arabicPeriod"/>
            </a:pPr>
            <a:r>
              <a:rPr lang="en-US" sz="1600" dirty="0"/>
              <a:t>Choose ‘Grant Roles’</a:t>
            </a:r>
          </a:p>
          <a:p>
            <a:pPr marL="457200" lvl="2" indent="0">
              <a:spcBef>
                <a:spcPts val="1000"/>
              </a:spcBef>
              <a:buNone/>
            </a:pPr>
            <a:r>
              <a:rPr lang="en-US" sz="1200" dirty="0"/>
              <a:t>Staff may hold more than one role. </a:t>
            </a:r>
          </a:p>
          <a:p>
            <a:pPr marL="342900" indent="-342900">
              <a:buAutoNum type="arabicPeriod"/>
            </a:pPr>
            <a:endParaRPr lang="en-US" sz="1600" dirty="0"/>
          </a:p>
        </p:txBody>
      </p:sp>
      <p:pic>
        <p:nvPicPr>
          <p:cNvPr id="2" name="Picture 1" descr="Personnel management">
            <a:extLst>
              <a:ext uri="{FF2B5EF4-FFF2-40B4-BE49-F238E27FC236}">
                <a16:creationId xmlns:a16="http://schemas.microsoft.com/office/drawing/2014/main" id="{83069A1A-9AF7-4196-8406-94D6EAC2D685}"/>
              </a:ext>
            </a:extLst>
          </p:cNvPr>
          <p:cNvPicPr>
            <a:picLocks noChangeAspect="1"/>
          </p:cNvPicPr>
          <p:nvPr/>
        </p:nvPicPr>
        <p:blipFill>
          <a:blip r:embed="rId3"/>
          <a:stretch>
            <a:fillRect/>
          </a:stretch>
        </p:blipFill>
        <p:spPr>
          <a:xfrm>
            <a:off x="74137" y="949635"/>
            <a:ext cx="2991267" cy="1724266"/>
          </a:xfrm>
          <a:prstGeom prst="rect">
            <a:avLst/>
          </a:prstGeom>
        </p:spPr>
      </p:pic>
      <p:sp>
        <p:nvSpPr>
          <p:cNvPr id="13" name="Rectangle 12"/>
          <p:cNvSpPr/>
          <p:nvPr/>
        </p:nvSpPr>
        <p:spPr>
          <a:xfrm>
            <a:off x="4476750" y="1580935"/>
            <a:ext cx="417102" cy="461665"/>
          </a:xfrm>
          <a:prstGeom prst="rect">
            <a:avLst/>
          </a:prstGeom>
          <a:noFill/>
        </p:spPr>
        <p:txBody>
          <a:bodyPr wrap="none" lIns="91440" tIns="45720" rIns="91440" bIns="45720">
            <a:spAutoFit/>
          </a:bodyPr>
          <a:lstStyle/>
          <a:p>
            <a:pPr algn="ctr"/>
            <a:r>
              <a:rPr lang="en-US" sz="2400" dirty="0">
                <a:ln w="0"/>
                <a:solidFill>
                  <a:srgbClr val="002060"/>
                </a:solidFill>
                <a:effectLst>
                  <a:outerShdw blurRad="38100" dist="19050" dir="2700000" algn="tl" rotWithShape="0">
                    <a:schemeClr val="dk1">
                      <a:alpha val="40000"/>
                    </a:schemeClr>
                  </a:outerShdw>
                </a:effectLst>
              </a:rPr>
              <a:t>1.</a:t>
            </a:r>
            <a:endParaRPr lang="en-US" sz="2400" b="1" cap="none"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4" name="Rectangle 13"/>
          <p:cNvSpPr/>
          <p:nvPr/>
        </p:nvSpPr>
        <p:spPr>
          <a:xfrm>
            <a:off x="5154251" y="4945172"/>
            <a:ext cx="417102"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2.</a:t>
            </a:r>
            <a:endParaRPr lang="en-US" sz="2400"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5" name="Rectangle 14"/>
          <p:cNvSpPr/>
          <p:nvPr/>
        </p:nvSpPr>
        <p:spPr>
          <a:xfrm>
            <a:off x="10410344" y="3688316"/>
            <a:ext cx="397866"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3</a:t>
            </a:r>
            <a:r>
              <a:rPr lang="en-US" dirty="0">
                <a:ln w="0"/>
                <a:solidFill>
                  <a:srgbClr val="002060"/>
                </a:solidFill>
                <a:effectLst>
                  <a:outerShdw blurRad="38100" dist="19050" dir="2700000" algn="tl" rotWithShape="0">
                    <a:schemeClr val="dk1">
                      <a:alpha val="40000"/>
                    </a:schemeClr>
                  </a:outerShdw>
                </a:effectLst>
              </a:rPr>
              <a:t>.</a:t>
            </a:r>
            <a:endParaRPr lang="en-US"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6" name="Footer Placeholder 5"/>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8" name="Title 7">
            <a:extLst>
              <a:ext uri="{FF2B5EF4-FFF2-40B4-BE49-F238E27FC236}">
                <a16:creationId xmlns:a16="http://schemas.microsoft.com/office/drawing/2014/main" id="{ABF3658A-1F3C-40D6-B6B6-A021927FF0C2}"/>
              </a:ext>
            </a:extLst>
          </p:cNvPr>
          <p:cNvSpPr>
            <a:spLocks noGrp="1"/>
          </p:cNvSpPr>
          <p:nvPr>
            <p:ph type="title" idx="4294967295"/>
          </p:nvPr>
        </p:nvSpPr>
        <p:spPr>
          <a:xfrm>
            <a:off x="3900306" y="165458"/>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3: Select the role to assign</a:t>
            </a:r>
            <a:endParaRPr lang="en-US" dirty="0">
              <a:effectLst/>
            </a:endParaRPr>
          </a:p>
        </p:txBody>
      </p:sp>
    </p:spTree>
    <p:extLst>
      <p:ext uri="{BB962C8B-B14F-4D97-AF65-F5344CB8AC3E}">
        <p14:creationId xmlns:p14="http://schemas.microsoft.com/office/powerpoint/2010/main" val="2813431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irm Role">
            <a:extLst>
              <a:ext uri="{FF2B5EF4-FFF2-40B4-BE49-F238E27FC236}">
                <a16:creationId xmlns:a16="http://schemas.microsoft.com/office/drawing/2014/main" id="{D20C0ABC-B445-4C53-9CB1-E269C6B3CCD6}"/>
              </a:ext>
            </a:extLst>
          </p:cNvPr>
          <p:cNvPicPr>
            <a:picLocks noChangeAspect="1"/>
          </p:cNvPicPr>
          <p:nvPr/>
        </p:nvPicPr>
        <p:blipFill>
          <a:blip r:embed="rId2"/>
          <a:stretch>
            <a:fillRect/>
          </a:stretch>
        </p:blipFill>
        <p:spPr>
          <a:xfrm>
            <a:off x="4552255" y="2395393"/>
            <a:ext cx="4753638" cy="2067213"/>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33</a:t>
            </a:fld>
            <a:endParaRPr lang="en-US" dirty="0"/>
          </a:p>
        </p:txBody>
      </p:sp>
      <p:cxnSp>
        <p:nvCxnSpPr>
          <p:cNvPr id="9" name="O.R.S. Arrow" descr="Arrow">
            <a:extLst>
              <a:ext uri="{FF2B5EF4-FFF2-40B4-BE49-F238E27FC236}">
                <a16:creationId xmlns:a16="http://schemas.microsoft.com/office/drawing/2014/main" id="{9FC5080F-51BF-466B-9050-08D7746F2F36}"/>
              </a:ext>
            </a:extLst>
          </p:cNvPr>
          <p:cNvCxnSpPr/>
          <p:nvPr/>
        </p:nvCxnSpPr>
        <p:spPr>
          <a:xfrm rot="2700000">
            <a:off x="7217077" y="4056835"/>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43998F7D-58FE-4D50-BEC3-42E8722BF105}"/>
              </a:ext>
            </a:extLst>
          </p:cNvPr>
          <p:cNvSpPr txBox="1">
            <a:spLocks/>
          </p:cNvSpPr>
          <p:nvPr/>
        </p:nvSpPr>
        <p:spPr>
          <a:xfrm>
            <a:off x="338850" y="3257562"/>
            <a:ext cx="3350596" cy="1178270"/>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000"/>
              </a:spcBef>
              <a:buFont typeface="Arial" panose="020B0604020202020204" pitchFamily="34" charset="0"/>
              <a:buAutoNum type="arabicPeriod"/>
            </a:pPr>
            <a:r>
              <a:rPr lang="en-US" sz="1600" dirty="0"/>
              <a:t>Confirm the role and person to assign the role.</a:t>
            </a:r>
          </a:p>
          <a:p>
            <a:pPr marL="342900" lvl="1" indent="-342900">
              <a:spcBef>
                <a:spcPts val="1000"/>
              </a:spcBef>
              <a:buFont typeface="Arial" panose="020B0604020202020204" pitchFamily="34" charset="0"/>
              <a:buAutoNum type="arabicPeriod"/>
            </a:pPr>
            <a:r>
              <a:rPr lang="en-US" sz="1600" dirty="0"/>
              <a:t>The role(s) will be updated in the listing.</a:t>
            </a:r>
          </a:p>
          <a:p>
            <a:pPr marL="342900" lvl="1" indent="-342900">
              <a:spcBef>
                <a:spcPts val="1000"/>
              </a:spcBef>
              <a:buFont typeface="Arial" panose="020B0604020202020204" pitchFamily="34" charset="0"/>
              <a:buAutoNum type="arabicPeriod"/>
            </a:pPr>
            <a:endParaRPr lang="en-US" sz="1200" dirty="0"/>
          </a:p>
          <a:p>
            <a:pPr marL="342900" indent="-342900">
              <a:buAutoNum type="arabicPeriod"/>
            </a:pPr>
            <a:endParaRPr lang="en-US" sz="1600" dirty="0"/>
          </a:p>
        </p:txBody>
      </p:sp>
      <p:pic>
        <p:nvPicPr>
          <p:cNvPr id="2" name="Picture 1" descr="Personnel Management">
            <a:extLst>
              <a:ext uri="{FF2B5EF4-FFF2-40B4-BE49-F238E27FC236}">
                <a16:creationId xmlns:a16="http://schemas.microsoft.com/office/drawing/2014/main" id="{83069A1A-9AF7-4196-8406-94D6EAC2D685}"/>
              </a:ext>
            </a:extLst>
          </p:cNvPr>
          <p:cNvPicPr>
            <a:picLocks noChangeAspect="1"/>
          </p:cNvPicPr>
          <p:nvPr/>
        </p:nvPicPr>
        <p:blipFill>
          <a:blip r:embed="rId3"/>
          <a:stretch>
            <a:fillRect/>
          </a:stretch>
        </p:blipFill>
        <p:spPr>
          <a:xfrm>
            <a:off x="74137" y="949635"/>
            <a:ext cx="2991267" cy="1724266"/>
          </a:xfrm>
          <a:prstGeom prst="rect">
            <a:avLst/>
          </a:prstGeom>
        </p:spPr>
      </p:pic>
      <p:sp>
        <p:nvSpPr>
          <p:cNvPr id="6" name="Footer Placeholder 5"/>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8" name="Title 7">
            <a:extLst>
              <a:ext uri="{FF2B5EF4-FFF2-40B4-BE49-F238E27FC236}">
                <a16:creationId xmlns:a16="http://schemas.microsoft.com/office/drawing/2014/main" id="{91D1FDBB-E255-4F44-A8F3-E93708CF733D}"/>
              </a:ext>
            </a:extLst>
          </p:cNvPr>
          <p:cNvSpPr>
            <a:spLocks noGrp="1"/>
          </p:cNvSpPr>
          <p:nvPr>
            <p:ph type="title" idx="4294967295"/>
          </p:nvPr>
        </p:nvSpPr>
        <p:spPr>
          <a:xfrm>
            <a:off x="4038600" y="92385"/>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4: Confirm selections</a:t>
            </a:r>
            <a:endParaRPr lang="en-US" dirty="0">
              <a:effectLst/>
            </a:endParaRPr>
          </a:p>
        </p:txBody>
      </p:sp>
    </p:spTree>
    <p:extLst>
      <p:ext uri="{BB962C8B-B14F-4D97-AF65-F5344CB8AC3E}">
        <p14:creationId xmlns:p14="http://schemas.microsoft.com/office/powerpoint/2010/main" val="260601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34</a:t>
            </a:fld>
            <a:endParaRPr lang="en-US" dirty="0"/>
          </a:p>
        </p:txBody>
      </p:sp>
      <p:sp>
        <p:nvSpPr>
          <p:cNvPr id="6" name="Text Placeholder 5"/>
          <p:cNvSpPr>
            <a:spLocks noGrp="1"/>
          </p:cNvSpPr>
          <p:nvPr>
            <p:ph type="body" sz="quarter" idx="13"/>
          </p:nvPr>
        </p:nvSpPr>
        <p:spPr/>
        <p:txBody>
          <a:bodyPr>
            <a:normAutofit/>
          </a:bodyPr>
          <a:lstStyle/>
          <a:p>
            <a:r>
              <a:rPr lang="en-US" dirty="0"/>
              <a:t>Roles expire every 90 days</a:t>
            </a:r>
          </a:p>
          <a:p>
            <a:r>
              <a:rPr lang="en-US" dirty="0"/>
              <a:t>ACTION:  You will need to Re-authorize each role every 90 days.</a:t>
            </a:r>
          </a:p>
          <a:p>
            <a:r>
              <a:rPr lang="en-US" dirty="0"/>
              <a:t>Please review the ‘Expiring Roles’ screen weekly to avoid any access disruption for your staff</a:t>
            </a:r>
          </a:p>
          <a:p>
            <a:r>
              <a:rPr lang="en-US" dirty="0"/>
              <a:t>Roles may easily be extended to the full 90 days.  </a:t>
            </a:r>
          </a:p>
        </p:txBody>
      </p:sp>
      <p:sp>
        <p:nvSpPr>
          <p:cNvPr id="2" name="Title 1"/>
          <p:cNvSpPr>
            <a:spLocks noGrp="1"/>
          </p:cNvSpPr>
          <p:nvPr>
            <p:ph type="title"/>
          </p:nvPr>
        </p:nvSpPr>
        <p:spPr/>
        <p:txBody>
          <a:bodyPr/>
          <a:lstStyle/>
          <a:p>
            <a:r>
              <a:rPr lang="en-US" dirty="0"/>
              <a:t>Managing Expiring Roles</a:t>
            </a:r>
          </a:p>
        </p:txBody>
      </p:sp>
      <p:sp>
        <p:nvSpPr>
          <p:cNvPr id="4" name="Footer Placeholder 3">
            <a:extLst>
              <a:ext uri="{FF2B5EF4-FFF2-40B4-BE49-F238E27FC236}">
                <a16:creationId xmlns:a16="http://schemas.microsoft.com/office/drawing/2014/main" id="{BB01B8A5-49CC-19F9-9E6B-0DB9A29B7AEE}"/>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41262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nel Management">
            <a:extLst>
              <a:ext uri="{FF2B5EF4-FFF2-40B4-BE49-F238E27FC236}">
                <a16:creationId xmlns:a16="http://schemas.microsoft.com/office/drawing/2014/main" id="{83D32AF0-83E9-41A6-BCB9-1FEDA388ED31}"/>
              </a:ext>
            </a:extLst>
          </p:cNvPr>
          <p:cNvPicPr>
            <a:picLocks noChangeAspect="1"/>
          </p:cNvPicPr>
          <p:nvPr/>
        </p:nvPicPr>
        <p:blipFill>
          <a:blip r:embed="rId2"/>
          <a:stretch>
            <a:fillRect/>
          </a:stretch>
        </p:blipFill>
        <p:spPr>
          <a:xfrm>
            <a:off x="139453" y="1042942"/>
            <a:ext cx="2991267" cy="1724266"/>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35</a:t>
            </a:fld>
            <a:endParaRPr lang="en-US" dirty="0"/>
          </a:p>
        </p:txBody>
      </p:sp>
      <p:pic>
        <p:nvPicPr>
          <p:cNvPr id="8" name="Picture 7" descr="Expiring Access">
            <a:extLst>
              <a:ext uri="{FF2B5EF4-FFF2-40B4-BE49-F238E27FC236}">
                <a16:creationId xmlns:a16="http://schemas.microsoft.com/office/drawing/2014/main" id="{7ED15565-4253-467B-895A-50C30C13AD1A}"/>
              </a:ext>
            </a:extLst>
          </p:cNvPr>
          <p:cNvPicPr>
            <a:picLocks noChangeAspect="1"/>
          </p:cNvPicPr>
          <p:nvPr/>
        </p:nvPicPr>
        <p:blipFill>
          <a:blip r:embed="rId3"/>
          <a:stretch>
            <a:fillRect/>
          </a:stretch>
        </p:blipFill>
        <p:spPr>
          <a:xfrm>
            <a:off x="1817827" y="2622894"/>
            <a:ext cx="10374173" cy="3153215"/>
          </a:xfrm>
          <a:prstGeom prst="rect">
            <a:avLst/>
          </a:prstGeom>
        </p:spPr>
      </p:pic>
      <p:sp>
        <p:nvSpPr>
          <p:cNvPr id="10" name="Content Placeholder 4">
            <a:extLst>
              <a:ext uri="{FF2B5EF4-FFF2-40B4-BE49-F238E27FC236}">
                <a16:creationId xmlns:a16="http://schemas.microsoft.com/office/drawing/2014/main" id="{7701A83D-07E1-40F7-B1F1-7B5879526214}"/>
              </a:ext>
            </a:extLst>
          </p:cNvPr>
          <p:cNvSpPr txBox="1">
            <a:spLocks/>
          </p:cNvSpPr>
          <p:nvPr/>
        </p:nvSpPr>
        <p:spPr>
          <a:xfrm>
            <a:off x="4021210" y="1088196"/>
            <a:ext cx="7690978" cy="828696"/>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fontAlgn="t">
              <a:buNone/>
            </a:pPr>
            <a:r>
              <a:rPr lang="en-US" sz="1600" dirty="0"/>
              <a:t>Roles assignments are only effective for 90 days to comply with security requirements.</a:t>
            </a:r>
          </a:p>
          <a:p>
            <a:pPr marL="118872" indent="0" fontAlgn="t">
              <a:buNone/>
            </a:pPr>
            <a:r>
              <a:rPr lang="en-US" sz="1600" dirty="0"/>
              <a:t>Select the button ‘Extend 90 days’ to set the role expiration date forward the full 90 days. </a:t>
            </a:r>
          </a:p>
        </p:txBody>
      </p: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5" name="Title 4">
            <a:extLst>
              <a:ext uri="{FF2B5EF4-FFF2-40B4-BE49-F238E27FC236}">
                <a16:creationId xmlns:a16="http://schemas.microsoft.com/office/drawing/2014/main" id="{2EEDC458-B8B2-46C6-99ED-8C2C650BB84A}"/>
              </a:ext>
            </a:extLst>
          </p:cNvPr>
          <p:cNvSpPr>
            <a:spLocks noGrp="1"/>
          </p:cNvSpPr>
          <p:nvPr>
            <p:ph type="title" idx="4294967295"/>
          </p:nvPr>
        </p:nvSpPr>
        <p:spPr>
          <a:xfrm>
            <a:off x="4368967" y="99833"/>
            <a:ext cx="345406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Manage Expiring Roles</a:t>
            </a:r>
            <a:endParaRPr lang="en-US" dirty="0"/>
          </a:p>
        </p:txBody>
      </p:sp>
    </p:spTree>
    <p:extLst>
      <p:ext uri="{BB962C8B-B14F-4D97-AF65-F5344CB8AC3E}">
        <p14:creationId xmlns:p14="http://schemas.microsoft.com/office/powerpoint/2010/main" val="409274955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36</a:t>
            </a:fld>
            <a:endParaRPr lang="en-US" dirty="0"/>
          </a:p>
        </p:txBody>
      </p:sp>
      <p:sp>
        <p:nvSpPr>
          <p:cNvPr id="6" name="Text Placeholder 5"/>
          <p:cNvSpPr>
            <a:spLocks noGrp="1"/>
          </p:cNvSpPr>
          <p:nvPr>
            <p:ph type="body" sz="quarter" idx="13"/>
          </p:nvPr>
        </p:nvSpPr>
        <p:spPr/>
        <p:txBody>
          <a:bodyPr>
            <a:normAutofit/>
          </a:bodyPr>
          <a:lstStyle/>
          <a:p>
            <a:r>
              <a:rPr lang="en-US" dirty="0"/>
              <a:t>As the </a:t>
            </a:r>
            <a:r>
              <a:rPr lang="en-US" b="1" dirty="0"/>
              <a:t>Organization Manager</a:t>
            </a:r>
            <a:r>
              <a:rPr lang="en-US" dirty="0"/>
              <a:t> or </a:t>
            </a:r>
            <a:r>
              <a:rPr lang="en-US" b="1" dirty="0"/>
              <a:t>Organization Role Admin</a:t>
            </a:r>
            <a:r>
              <a:rPr lang="en-US" dirty="0"/>
              <a:t> :</a:t>
            </a:r>
          </a:p>
          <a:p>
            <a:pPr lvl="0"/>
            <a:r>
              <a:rPr lang="en-US" dirty="0"/>
              <a:t>Step 1: On the left menu bar, select </a:t>
            </a:r>
            <a:r>
              <a:rPr lang="en-US" b="1" dirty="0"/>
              <a:t>Role Management </a:t>
            </a:r>
          </a:p>
          <a:p>
            <a:pPr lvl="0"/>
            <a:r>
              <a:rPr lang="en-US" dirty="0"/>
              <a:t>Step 2:  Identify and select the person whose role will be terminated. </a:t>
            </a:r>
          </a:p>
          <a:p>
            <a:pPr lvl="0"/>
            <a:r>
              <a:rPr lang="en-US" dirty="0"/>
              <a:t>Step 3: Set the expiration date. </a:t>
            </a:r>
          </a:p>
          <a:p>
            <a:r>
              <a:rPr lang="en-US" dirty="0"/>
              <a:t>Step 4: Role will terminate on expiration date. </a:t>
            </a:r>
          </a:p>
          <a:p>
            <a:pPr lvl="1"/>
            <a:r>
              <a:rPr lang="en-US" dirty="0"/>
              <a:t>Roles may be added later by following the ‘Assign role’ process</a:t>
            </a:r>
          </a:p>
          <a:p>
            <a:pPr marL="914400" lvl="2" indent="0">
              <a:buNone/>
            </a:pPr>
            <a:r>
              <a:rPr lang="en-US" dirty="0"/>
              <a:t> </a:t>
            </a:r>
          </a:p>
        </p:txBody>
      </p:sp>
      <p:sp>
        <p:nvSpPr>
          <p:cNvPr id="2" name="Title 1"/>
          <p:cNvSpPr>
            <a:spLocks noGrp="1"/>
          </p:cNvSpPr>
          <p:nvPr>
            <p:ph type="title"/>
          </p:nvPr>
        </p:nvSpPr>
        <p:spPr/>
        <p:txBody>
          <a:bodyPr/>
          <a:lstStyle/>
          <a:p>
            <a:r>
              <a:rPr lang="en-US" dirty="0"/>
              <a:t>Terminate a role</a:t>
            </a:r>
          </a:p>
        </p:txBody>
      </p:sp>
      <p:sp>
        <p:nvSpPr>
          <p:cNvPr id="4" name="Footer Placeholder 3">
            <a:extLst>
              <a:ext uri="{FF2B5EF4-FFF2-40B4-BE49-F238E27FC236}">
                <a16:creationId xmlns:a16="http://schemas.microsoft.com/office/drawing/2014/main" id="{A946F010-F858-7020-DD19-65FE91C276AE}"/>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42298818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OIM Menu">
            <a:extLst>
              <a:ext uri="{FF2B5EF4-FFF2-40B4-BE49-F238E27FC236}">
                <a16:creationId xmlns:a16="http://schemas.microsoft.com/office/drawing/2014/main" id="{49B27957-6FED-4EBC-BA13-AC6780188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25" y="988509"/>
            <a:ext cx="3318514" cy="4880981"/>
          </a:xfrm>
          <a:prstGeom prst="rect">
            <a:avLst/>
          </a:prstGeom>
          <a:ln w="3175">
            <a:solidFill>
              <a:schemeClr val="bg1">
                <a:lumMod val="85000"/>
              </a:schemeClr>
            </a:solidFill>
          </a:ln>
        </p:spPr>
      </p:pic>
      <p:sp>
        <p:nvSpPr>
          <p:cNvPr id="3" name="Slide Number Placeholder 2"/>
          <p:cNvSpPr>
            <a:spLocks noGrp="1"/>
          </p:cNvSpPr>
          <p:nvPr>
            <p:ph type="sldNum" sz="quarter" idx="12"/>
          </p:nvPr>
        </p:nvSpPr>
        <p:spPr/>
        <p:txBody>
          <a:bodyPr/>
          <a:lstStyle/>
          <a:p>
            <a:fld id="{5201D16B-2387-4D5C-AC4F-ECB6D6ED1DB7}" type="slidenum">
              <a:rPr lang="en-US" smtClean="0"/>
              <a:pPr/>
              <a:t>37</a:t>
            </a:fld>
            <a:endParaRPr lang="en-US" dirty="0"/>
          </a:p>
        </p:txBody>
      </p:sp>
      <p:cxnSp>
        <p:nvCxnSpPr>
          <p:cNvPr id="6" name="O.R.S. Arrow" descr="Arrow"/>
          <p:cNvCxnSpPr/>
          <p:nvPr/>
        </p:nvCxnSpPr>
        <p:spPr>
          <a:xfrm rot="2700000">
            <a:off x="1977545" y="4317912"/>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5" name="Title 4">
            <a:extLst>
              <a:ext uri="{FF2B5EF4-FFF2-40B4-BE49-F238E27FC236}">
                <a16:creationId xmlns:a16="http://schemas.microsoft.com/office/drawing/2014/main" id="{B1B087DF-1137-4070-B839-68812C7219B8}"/>
              </a:ext>
            </a:extLst>
          </p:cNvPr>
          <p:cNvSpPr>
            <a:spLocks noGrp="1"/>
          </p:cNvSpPr>
          <p:nvPr>
            <p:ph type="title" idx="4294967295"/>
          </p:nvPr>
        </p:nvSpPr>
        <p:spPr>
          <a:xfrm>
            <a:off x="3695497" y="166442"/>
            <a:ext cx="5524701" cy="335207"/>
          </a:xfrm>
        </p:spPr>
        <p:txBody>
          <a:bodyPr>
            <a:normAutofit fontScale="90000"/>
          </a:bodyPr>
          <a:lstStyle/>
          <a:p>
            <a:r>
              <a:rPr lang="en-US" sz="2800" b="1" kern="1200" dirty="0">
                <a:solidFill>
                  <a:srgbClr val="000000"/>
                </a:solidFill>
                <a:effectLst/>
                <a:latin typeface="Calibri" panose="020F0502020204030204" pitchFamily="34" charset="0"/>
                <a:ea typeface="+mn-ea"/>
                <a:cs typeface="+mn-cs"/>
              </a:rPr>
              <a:t>Step 1: Navigate to Role Management.</a:t>
            </a:r>
            <a:endParaRPr lang="en-US" dirty="0"/>
          </a:p>
        </p:txBody>
      </p:sp>
    </p:spTree>
    <p:extLst>
      <p:ext uri="{BB962C8B-B14F-4D97-AF65-F5344CB8AC3E}">
        <p14:creationId xmlns:p14="http://schemas.microsoft.com/office/powerpoint/2010/main" val="269702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IM Menu">
            <a:extLst>
              <a:ext uri="{FF2B5EF4-FFF2-40B4-BE49-F238E27FC236}">
                <a16:creationId xmlns:a16="http://schemas.microsoft.com/office/drawing/2014/main" id="{CE85A26B-294E-48AA-859F-B55D4730BB3E}"/>
              </a:ext>
            </a:extLst>
          </p:cNvPr>
          <p:cNvPicPr>
            <a:picLocks noChangeAspect="1"/>
          </p:cNvPicPr>
          <p:nvPr/>
        </p:nvPicPr>
        <p:blipFill>
          <a:blip r:embed="rId2"/>
          <a:stretch>
            <a:fillRect/>
          </a:stretch>
        </p:blipFill>
        <p:spPr>
          <a:xfrm>
            <a:off x="0" y="767075"/>
            <a:ext cx="2991267" cy="1724266"/>
          </a:xfrm>
          <a:prstGeom prst="rect">
            <a:avLst/>
          </a:prstGeom>
        </p:spPr>
      </p:pic>
      <p:pic>
        <p:nvPicPr>
          <p:cNvPr id="5" name="Picture 4" descr="Role Maintenance">
            <a:extLst>
              <a:ext uri="{FF2B5EF4-FFF2-40B4-BE49-F238E27FC236}">
                <a16:creationId xmlns:a16="http://schemas.microsoft.com/office/drawing/2014/main" id="{4917F2F9-B336-4F92-A2C0-373958013FC7}"/>
              </a:ext>
            </a:extLst>
          </p:cNvPr>
          <p:cNvPicPr>
            <a:picLocks noChangeAspect="1"/>
          </p:cNvPicPr>
          <p:nvPr/>
        </p:nvPicPr>
        <p:blipFill>
          <a:blip r:embed="rId3"/>
          <a:stretch>
            <a:fillRect/>
          </a:stretch>
        </p:blipFill>
        <p:spPr>
          <a:xfrm>
            <a:off x="2580846" y="1884784"/>
            <a:ext cx="9611154" cy="4222204"/>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38</a:t>
            </a:fld>
            <a:endParaRPr lang="en-US" dirty="0"/>
          </a:p>
        </p:txBody>
      </p:sp>
      <p:cxnSp>
        <p:nvCxnSpPr>
          <p:cNvPr id="6" name="O.R.S. Arrow" descr="Arrow"/>
          <p:cNvCxnSpPr/>
          <p:nvPr/>
        </p:nvCxnSpPr>
        <p:spPr>
          <a:xfrm rot="2700000">
            <a:off x="2483949" y="3429000"/>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3E4FFD6A-E515-4DC0-8F8E-9800FEBBAF68}"/>
              </a:ext>
            </a:extLst>
          </p:cNvPr>
          <p:cNvSpPr txBox="1">
            <a:spLocks/>
          </p:cNvSpPr>
          <p:nvPr/>
        </p:nvSpPr>
        <p:spPr>
          <a:xfrm>
            <a:off x="4021210" y="1088196"/>
            <a:ext cx="7690978" cy="451355"/>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fontAlgn="t">
              <a:buNone/>
            </a:pPr>
            <a:r>
              <a:rPr lang="en-US" sz="1600" dirty="0"/>
              <a:t>Open the user’s role panel by clicking the user’s name.</a:t>
            </a:r>
          </a:p>
        </p:txBody>
      </p:sp>
      <p:sp>
        <p:nvSpPr>
          <p:cNvPr id="4" name="Footer Placeholder 3"/>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7" name="Title 6">
            <a:extLst>
              <a:ext uri="{FF2B5EF4-FFF2-40B4-BE49-F238E27FC236}">
                <a16:creationId xmlns:a16="http://schemas.microsoft.com/office/drawing/2014/main" id="{4F4A899B-4E45-4996-8BBC-3E7755B15293}"/>
              </a:ext>
            </a:extLst>
          </p:cNvPr>
          <p:cNvSpPr>
            <a:spLocks noGrp="1"/>
          </p:cNvSpPr>
          <p:nvPr>
            <p:ph type="title" idx="4294967295"/>
          </p:nvPr>
        </p:nvSpPr>
        <p:spPr>
          <a:xfrm>
            <a:off x="3714547" y="136525"/>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2: Select desired user to terminate</a:t>
            </a:r>
            <a:endParaRPr lang="en-US" dirty="0">
              <a:effectLst/>
            </a:endParaRPr>
          </a:p>
        </p:txBody>
      </p:sp>
    </p:spTree>
    <p:extLst>
      <p:ext uri="{BB962C8B-B14F-4D97-AF65-F5344CB8AC3E}">
        <p14:creationId xmlns:p14="http://schemas.microsoft.com/office/powerpoint/2010/main" val="4144880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IM Menu">
            <a:extLst>
              <a:ext uri="{FF2B5EF4-FFF2-40B4-BE49-F238E27FC236}">
                <a16:creationId xmlns:a16="http://schemas.microsoft.com/office/drawing/2014/main" id="{CE85A26B-294E-48AA-859F-B55D4730BB3E}"/>
              </a:ext>
            </a:extLst>
          </p:cNvPr>
          <p:cNvPicPr>
            <a:picLocks noChangeAspect="1"/>
          </p:cNvPicPr>
          <p:nvPr/>
        </p:nvPicPr>
        <p:blipFill>
          <a:blip r:embed="rId2"/>
          <a:stretch>
            <a:fillRect/>
          </a:stretch>
        </p:blipFill>
        <p:spPr>
          <a:xfrm>
            <a:off x="0" y="767075"/>
            <a:ext cx="2991267" cy="1724266"/>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39</a:t>
            </a:fld>
            <a:endParaRPr lang="en-US" dirty="0"/>
          </a:p>
        </p:txBody>
      </p:sp>
      <p:pic>
        <p:nvPicPr>
          <p:cNvPr id="4" name="Picture 3" descr="Edit Roles Listing #1">
            <a:extLst>
              <a:ext uri="{FF2B5EF4-FFF2-40B4-BE49-F238E27FC236}">
                <a16:creationId xmlns:a16="http://schemas.microsoft.com/office/drawing/2014/main" id="{38D5A2F3-ABCB-46BF-9B25-B6C5ABAF33D0}"/>
              </a:ext>
            </a:extLst>
          </p:cNvPr>
          <p:cNvPicPr>
            <a:picLocks noChangeAspect="1"/>
          </p:cNvPicPr>
          <p:nvPr/>
        </p:nvPicPr>
        <p:blipFill>
          <a:blip r:embed="rId3"/>
          <a:stretch>
            <a:fillRect/>
          </a:stretch>
        </p:blipFill>
        <p:spPr>
          <a:xfrm>
            <a:off x="2991267" y="775142"/>
            <a:ext cx="4716469" cy="2717030"/>
          </a:xfrm>
          <a:prstGeom prst="rect">
            <a:avLst/>
          </a:prstGeom>
        </p:spPr>
      </p:pic>
      <p:cxnSp>
        <p:nvCxnSpPr>
          <p:cNvPr id="6" name="O.R.S. Arrow" descr="Arrow"/>
          <p:cNvCxnSpPr/>
          <p:nvPr/>
        </p:nvCxnSpPr>
        <p:spPr>
          <a:xfrm rot="2700000">
            <a:off x="5685353" y="1201681"/>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5" name="Picture 4" descr="Edit Roles Listing #2">
            <a:extLst>
              <a:ext uri="{FF2B5EF4-FFF2-40B4-BE49-F238E27FC236}">
                <a16:creationId xmlns:a16="http://schemas.microsoft.com/office/drawing/2014/main" id="{922BC8D6-BE01-4166-99EB-4B81FD8D6D38}"/>
              </a:ext>
            </a:extLst>
          </p:cNvPr>
          <p:cNvPicPr>
            <a:picLocks noChangeAspect="1"/>
          </p:cNvPicPr>
          <p:nvPr/>
        </p:nvPicPr>
        <p:blipFill>
          <a:blip r:embed="rId4"/>
          <a:stretch>
            <a:fillRect/>
          </a:stretch>
        </p:blipFill>
        <p:spPr>
          <a:xfrm>
            <a:off x="3870237" y="2048495"/>
            <a:ext cx="5049830" cy="2903487"/>
          </a:xfrm>
          <a:prstGeom prst="rect">
            <a:avLst/>
          </a:prstGeom>
        </p:spPr>
      </p:pic>
      <p:sp>
        <p:nvSpPr>
          <p:cNvPr id="10" name="Content Placeholder 4">
            <a:extLst>
              <a:ext uri="{FF2B5EF4-FFF2-40B4-BE49-F238E27FC236}">
                <a16:creationId xmlns:a16="http://schemas.microsoft.com/office/drawing/2014/main" id="{546E6423-C553-44C7-8752-9CF0186C46E1}"/>
              </a:ext>
            </a:extLst>
          </p:cNvPr>
          <p:cNvSpPr txBox="1">
            <a:spLocks/>
          </p:cNvSpPr>
          <p:nvPr/>
        </p:nvSpPr>
        <p:spPr>
          <a:xfrm>
            <a:off x="9191402" y="1030567"/>
            <a:ext cx="2743200" cy="1460774"/>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772" indent="-342900" fontAlgn="t">
              <a:buAutoNum type="arabicPeriod"/>
            </a:pPr>
            <a:r>
              <a:rPr lang="en-US" sz="1600" dirty="0"/>
              <a:t>Select the Calendar</a:t>
            </a:r>
          </a:p>
          <a:p>
            <a:pPr marL="461772" indent="-342900" fontAlgn="t">
              <a:buAutoNum type="arabicPeriod"/>
            </a:pPr>
            <a:r>
              <a:rPr lang="en-US" sz="1600" dirty="0"/>
              <a:t>Change the End Date.</a:t>
            </a:r>
          </a:p>
          <a:p>
            <a:pPr marL="461772" indent="-342900" fontAlgn="t">
              <a:buAutoNum type="arabicPeriod"/>
            </a:pPr>
            <a:r>
              <a:rPr lang="en-US" sz="1600" dirty="0"/>
              <a:t>View the update</a:t>
            </a:r>
          </a:p>
          <a:p>
            <a:pPr marL="461772" indent="-342900" fontAlgn="t">
              <a:buAutoNum type="arabicPeriod"/>
            </a:pPr>
            <a:r>
              <a:rPr lang="en-US" sz="1600" dirty="0"/>
              <a:t>Save.</a:t>
            </a:r>
          </a:p>
        </p:txBody>
      </p:sp>
      <p:pic>
        <p:nvPicPr>
          <p:cNvPr id="7" name="Picture 6" descr="Edit Roles Listing #3">
            <a:extLst>
              <a:ext uri="{FF2B5EF4-FFF2-40B4-BE49-F238E27FC236}">
                <a16:creationId xmlns:a16="http://schemas.microsoft.com/office/drawing/2014/main" id="{22748027-8281-4425-A6A6-E74DB1E4D3F4}"/>
              </a:ext>
            </a:extLst>
          </p:cNvPr>
          <p:cNvPicPr>
            <a:picLocks noChangeAspect="1"/>
          </p:cNvPicPr>
          <p:nvPr/>
        </p:nvPicPr>
        <p:blipFill>
          <a:blip r:embed="rId5"/>
          <a:stretch>
            <a:fillRect/>
          </a:stretch>
        </p:blipFill>
        <p:spPr>
          <a:xfrm>
            <a:off x="5445180" y="3291041"/>
            <a:ext cx="4839989" cy="2791817"/>
          </a:xfrm>
          <a:prstGeom prst="rect">
            <a:avLst/>
          </a:prstGeom>
        </p:spPr>
      </p:pic>
      <p:cxnSp>
        <p:nvCxnSpPr>
          <p:cNvPr id="11" name="O.R.S. Arrow" descr="Arrow">
            <a:extLst>
              <a:ext uri="{FF2B5EF4-FFF2-40B4-BE49-F238E27FC236}">
                <a16:creationId xmlns:a16="http://schemas.microsoft.com/office/drawing/2014/main" id="{080FB363-7AAC-4F12-9FDF-280B45FBCD60}"/>
              </a:ext>
            </a:extLst>
          </p:cNvPr>
          <p:cNvCxnSpPr>
            <a:cxnSpLocks/>
          </p:cNvCxnSpPr>
          <p:nvPr/>
        </p:nvCxnSpPr>
        <p:spPr>
          <a:xfrm flipH="1">
            <a:off x="7100849" y="2295331"/>
            <a:ext cx="764325" cy="59680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O.R.S. Arrow" descr="Arrow">
            <a:extLst>
              <a:ext uri="{FF2B5EF4-FFF2-40B4-BE49-F238E27FC236}">
                <a16:creationId xmlns:a16="http://schemas.microsoft.com/office/drawing/2014/main" id="{4DD9C243-7CD7-42F3-B9DA-5741008D6C5F}"/>
              </a:ext>
            </a:extLst>
          </p:cNvPr>
          <p:cNvCxnSpPr>
            <a:cxnSpLocks/>
          </p:cNvCxnSpPr>
          <p:nvPr/>
        </p:nvCxnSpPr>
        <p:spPr>
          <a:xfrm flipH="1">
            <a:off x="9632556" y="3528642"/>
            <a:ext cx="764325" cy="59680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O.R.S. Arrow" descr="Arrow">
            <a:extLst>
              <a:ext uri="{FF2B5EF4-FFF2-40B4-BE49-F238E27FC236}">
                <a16:creationId xmlns:a16="http://schemas.microsoft.com/office/drawing/2014/main" id="{45D74D2D-57AC-4C07-96A5-130E1AEB6316}"/>
              </a:ext>
            </a:extLst>
          </p:cNvPr>
          <p:cNvCxnSpPr>
            <a:cxnSpLocks/>
          </p:cNvCxnSpPr>
          <p:nvPr/>
        </p:nvCxnSpPr>
        <p:spPr>
          <a:xfrm flipH="1">
            <a:off x="9632556" y="5154387"/>
            <a:ext cx="764325" cy="59680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55293" y="896234"/>
            <a:ext cx="417102" cy="461665"/>
          </a:xfrm>
          <a:prstGeom prst="rect">
            <a:avLst/>
          </a:prstGeom>
          <a:noFill/>
        </p:spPr>
        <p:txBody>
          <a:bodyPr wrap="none" lIns="91440" tIns="45720" rIns="91440" bIns="45720">
            <a:spAutoFit/>
          </a:bodyPr>
          <a:lstStyle/>
          <a:p>
            <a:pPr algn="ctr"/>
            <a:r>
              <a:rPr lang="en-US" sz="2400" dirty="0">
                <a:ln w="0"/>
                <a:solidFill>
                  <a:srgbClr val="002060"/>
                </a:solidFill>
                <a:effectLst>
                  <a:outerShdw blurRad="38100" dist="19050" dir="2700000" algn="tl" rotWithShape="0">
                    <a:schemeClr val="dk1">
                      <a:alpha val="40000"/>
                    </a:schemeClr>
                  </a:outerShdw>
                </a:effectLst>
              </a:rPr>
              <a:t>1.</a:t>
            </a:r>
            <a:endParaRPr lang="en-US" sz="2400" b="1" cap="none"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6" name="Rectangle 15"/>
          <p:cNvSpPr/>
          <p:nvPr/>
        </p:nvSpPr>
        <p:spPr>
          <a:xfrm>
            <a:off x="7865174" y="2215608"/>
            <a:ext cx="417102"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2.</a:t>
            </a:r>
            <a:endParaRPr lang="en-US" sz="2400"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7" name="Rectangle 16"/>
          <p:cNvSpPr/>
          <p:nvPr/>
        </p:nvSpPr>
        <p:spPr>
          <a:xfrm>
            <a:off x="10392865" y="3531165"/>
            <a:ext cx="397866"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3</a:t>
            </a:r>
            <a:r>
              <a:rPr lang="en-US" dirty="0">
                <a:ln w="0"/>
                <a:solidFill>
                  <a:srgbClr val="002060"/>
                </a:solidFill>
                <a:effectLst>
                  <a:outerShdw blurRad="38100" dist="19050" dir="2700000" algn="tl" rotWithShape="0">
                    <a:schemeClr val="dk1">
                      <a:alpha val="40000"/>
                    </a:schemeClr>
                  </a:outerShdw>
                </a:effectLst>
              </a:rPr>
              <a:t>.</a:t>
            </a:r>
            <a:endParaRPr lang="en-US"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18" name="Rectangle 17"/>
          <p:cNvSpPr/>
          <p:nvPr/>
        </p:nvSpPr>
        <p:spPr>
          <a:xfrm>
            <a:off x="10396881" y="5154387"/>
            <a:ext cx="397866" cy="461665"/>
          </a:xfrm>
          <a:prstGeom prst="rect">
            <a:avLst/>
          </a:prstGeom>
        </p:spPr>
        <p:txBody>
          <a:bodyPr wrap="none">
            <a:spAutoFit/>
          </a:bodyPr>
          <a:lstStyle/>
          <a:p>
            <a:pPr algn="ctr"/>
            <a:r>
              <a:rPr lang="en-US" sz="2400" dirty="0">
                <a:ln w="0"/>
                <a:solidFill>
                  <a:srgbClr val="002060"/>
                </a:solidFill>
                <a:effectLst>
                  <a:outerShdw blurRad="38100" dist="19050" dir="2700000" algn="tl" rotWithShape="0">
                    <a:schemeClr val="dk1">
                      <a:alpha val="40000"/>
                    </a:schemeClr>
                  </a:outerShdw>
                </a:effectLst>
              </a:rPr>
              <a:t>4</a:t>
            </a:r>
            <a:r>
              <a:rPr lang="en-US" dirty="0">
                <a:ln w="0"/>
                <a:solidFill>
                  <a:srgbClr val="002060"/>
                </a:solidFill>
                <a:effectLst>
                  <a:outerShdw blurRad="38100" dist="19050" dir="2700000" algn="tl" rotWithShape="0">
                    <a:schemeClr val="dk1">
                      <a:alpha val="40000"/>
                    </a:schemeClr>
                  </a:outerShdw>
                </a:effectLst>
              </a:rPr>
              <a:t>.</a:t>
            </a:r>
            <a:endParaRPr lang="en-US" b="1" spc="50" dirty="0">
              <a:ln w="9525" cmpd="sng">
                <a:solidFill>
                  <a:schemeClr val="accent1"/>
                </a:solidFill>
                <a:prstDash val="solid"/>
              </a:ln>
              <a:solidFill>
                <a:srgbClr val="002060"/>
              </a:solidFill>
              <a:effectLst>
                <a:glow rad="38100">
                  <a:schemeClr val="accent1">
                    <a:alpha val="40000"/>
                  </a:schemeClr>
                </a:glow>
              </a:effectLst>
            </a:endParaRPr>
          </a:p>
        </p:txBody>
      </p:sp>
      <p:sp>
        <p:nvSpPr>
          <p:cNvPr id="8" name="Footer Placeholder 7"/>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19" name="Title 18">
            <a:extLst>
              <a:ext uri="{FF2B5EF4-FFF2-40B4-BE49-F238E27FC236}">
                <a16:creationId xmlns:a16="http://schemas.microsoft.com/office/drawing/2014/main" id="{A7FB3290-700E-45DC-A006-C192868D6E9D}"/>
              </a:ext>
            </a:extLst>
          </p:cNvPr>
          <p:cNvSpPr>
            <a:spLocks noGrp="1"/>
          </p:cNvSpPr>
          <p:nvPr>
            <p:ph type="title" idx="4294967295"/>
          </p:nvPr>
        </p:nvSpPr>
        <p:spPr>
          <a:xfrm>
            <a:off x="3612853" y="138466"/>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3: Identify role to change End Date</a:t>
            </a:r>
            <a:endParaRPr lang="en-US" dirty="0">
              <a:effectLst/>
            </a:endParaRPr>
          </a:p>
        </p:txBody>
      </p:sp>
    </p:spTree>
    <p:extLst>
      <p:ext uri="{BB962C8B-B14F-4D97-AF65-F5344CB8AC3E}">
        <p14:creationId xmlns:p14="http://schemas.microsoft.com/office/powerpoint/2010/main" val="791817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35" presetClass="emph" presetSubtype="0" repeatCount="3000" fill="hold" nodeType="afterEffect">
                                  <p:stCondLst>
                                    <p:cond delay="500"/>
                                  </p:stCondLst>
                                  <p:childTnLst>
                                    <p:anim calcmode="discrete" valueType="str">
                                      <p:cBhvr>
                                        <p:cTn id="30" dur="5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32400" y="188399"/>
            <a:ext cx="4644846" cy="447416"/>
          </a:xfrm>
        </p:spPr>
        <p:txBody>
          <a:bodyPr>
            <a:noAutofit/>
          </a:bodyPr>
          <a:lstStyle/>
          <a:p>
            <a:r>
              <a:rPr lang="en-US" sz="2400" b="1" dirty="0"/>
              <a:t>Log into </a:t>
            </a:r>
            <a:r>
              <a:rPr lang="en-US" sz="2400" b="1" dirty="0" err="1"/>
              <a:t>MyFGIS</a:t>
            </a:r>
            <a:endParaRPr lang="en-US" sz="2400" b="1" dirty="0"/>
          </a:p>
        </p:txBody>
      </p:sp>
      <p:pic>
        <p:nvPicPr>
          <p:cNvPr id="5" name="Picture 4" descr="Screenshot of MyFGIS Login page">
            <a:extLst>
              <a:ext uri="{FF2B5EF4-FFF2-40B4-BE49-F238E27FC236}">
                <a16:creationId xmlns:a16="http://schemas.microsoft.com/office/drawing/2014/main" id="{F43EEF26-DB3C-377D-3DD3-B0516407EFA8}"/>
              </a:ext>
            </a:extLst>
          </p:cNvPr>
          <p:cNvPicPr>
            <a:picLocks noChangeAspect="1"/>
          </p:cNvPicPr>
          <p:nvPr/>
        </p:nvPicPr>
        <p:blipFill>
          <a:blip r:embed="rId3"/>
          <a:stretch>
            <a:fillRect/>
          </a:stretch>
        </p:blipFill>
        <p:spPr>
          <a:xfrm>
            <a:off x="1932992" y="1284927"/>
            <a:ext cx="8326012" cy="1343212"/>
          </a:xfrm>
          <a:prstGeom prst="rect">
            <a:avLst/>
          </a:prstGeom>
        </p:spPr>
      </p:pic>
      <p:sp>
        <p:nvSpPr>
          <p:cNvPr id="2" name="Content Placeholder 1"/>
          <p:cNvSpPr>
            <a:spLocks noGrp="1"/>
          </p:cNvSpPr>
          <p:nvPr>
            <p:ph idx="1"/>
          </p:nvPr>
        </p:nvSpPr>
        <p:spPr>
          <a:xfrm>
            <a:off x="228599" y="3023857"/>
            <a:ext cx="11734799" cy="3153106"/>
          </a:xfrm>
        </p:spPr>
        <p:txBody>
          <a:bodyPr/>
          <a:lstStyle/>
          <a:p>
            <a:r>
              <a:rPr lang="en-US" dirty="0"/>
              <a:t>Navigate to </a:t>
            </a:r>
            <a:r>
              <a:rPr lang="en-US" dirty="0" err="1"/>
              <a:t>MyFGIS</a:t>
            </a:r>
            <a:r>
              <a:rPr lang="en-US" dirty="0"/>
              <a:t>: </a:t>
            </a:r>
            <a:r>
              <a:rPr lang="en-US" dirty="0">
                <a:hlinkClick r:id="rId4"/>
              </a:rPr>
              <a:t>https://fgisonline.ams.usda.gov/MyFGIS</a:t>
            </a:r>
            <a:endParaRPr lang="en-US" dirty="0"/>
          </a:p>
          <a:p>
            <a:r>
              <a:rPr lang="en-US" dirty="0"/>
              <a:t>Log in with your Identity Verified account.</a:t>
            </a:r>
          </a:p>
          <a:p>
            <a:r>
              <a:rPr lang="en-US" dirty="0"/>
              <a:t>If your account is not verified, you will not be able to access </a:t>
            </a:r>
            <a:r>
              <a:rPr lang="en-US" dirty="0" err="1"/>
              <a:t>FGISonline</a:t>
            </a:r>
            <a:r>
              <a:rPr lang="en-US" dirty="0"/>
              <a:t> applications.</a:t>
            </a:r>
          </a:p>
          <a:p>
            <a:r>
              <a:rPr lang="en-US" dirty="0"/>
              <a:t>If you do not have a user account, follow the prompts from the login page to establish a Login.gov account. This user account must be Identity Verified.</a:t>
            </a:r>
          </a:p>
          <a:p>
            <a:endParaRPr lang="en-US"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4</a:t>
            </a:fld>
            <a:endParaRPr lang="en-US" dirty="0"/>
          </a:p>
        </p:txBody>
      </p:sp>
      <p:sp>
        <p:nvSpPr>
          <p:cNvPr id="4" name="Footer Placeholder 3">
            <a:extLst>
              <a:ext uri="{FF2B5EF4-FFF2-40B4-BE49-F238E27FC236}">
                <a16:creationId xmlns:a16="http://schemas.microsoft.com/office/drawing/2014/main" id="{455B66EC-DEA4-C70F-C821-54F23B9E5A6D}"/>
              </a:ext>
            </a:extLst>
          </p:cNvPr>
          <p:cNvSpPr>
            <a:spLocks noGrp="1"/>
          </p:cNvSpPr>
          <p:nvPr>
            <p:ph type="ftr" sz="quarter" idx="11"/>
          </p:nvPr>
        </p:nvSpPr>
        <p:spPr/>
        <p:txBody>
          <a:bodyPr/>
          <a:lstStyle/>
          <a:p>
            <a:r>
              <a:rPr lang="en-US"/>
              <a:t>USDA FGIS – MyFGIS Customer Guide</a:t>
            </a:r>
          </a:p>
        </p:txBody>
      </p:sp>
    </p:spTree>
    <p:extLst>
      <p:ext uri="{BB962C8B-B14F-4D97-AF65-F5344CB8AC3E}">
        <p14:creationId xmlns:p14="http://schemas.microsoft.com/office/powerpoint/2010/main" val="421373614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IM Menu">
            <a:extLst>
              <a:ext uri="{FF2B5EF4-FFF2-40B4-BE49-F238E27FC236}">
                <a16:creationId xmlns:a16="http://schemas.microsoft.com/office/drawing/2014/main" id="{CE85A26B-294E-48AA-859F-B55D4730BB3E}"/>
              </a:ext>
            </a:extLst>
          </p:cNvPr>
          <p:cNvPicPr>
            <a:picLocks noChangeAspect="1"/>
          </p:cNvPicPr>
          <p:nvPr/>
        </p:nvPicPr>
        <p:blipFill>
          <a:blip r:embed="rId2"/>
          <a:stretch>
            <a:fillRect/>
          </a:stretch>
        </p:blipFill>
        <p:spPr>
          <a:xfrm>
            <a:off x="0" y="767075"/>
            <a:ext cx="2991267" cy="1724266"/>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40</a:t>
            </a:fld>
            <a:endParaRPr lang="en-US" dirty="0"/>
          </a:p>
        </p:txBody>
      </p:sp>
      <p:pic>
        <p:nvPicPr>
          <p:cNvPr id="2" name="Picture 1" descr="Roles Listing">
            <a:extLst>
              <a:ext uri="{FF2B5EF4-FFF2-40B4-BE49-F238E27FC236}">
                <a16:creationId xmlns:a16="http://schemas.microsoft.com/office/drawing/2014/main" id="{CD68AA76-5B88-4B95-8CB1-5ED434C487D2}"/>
              </a:ext>
            </a:extLst>
          </p:cNvPr>
          <p:cNvPicPr>
            <a:picLocks noChangeAspect="1"/>
          </p:cNvPicPr>
          <p:nvPr/>
        </p:nvPicPr>
        <p:blipFill>
          <a:blip r:embed="rId3"/>
          <a:stretch>
            <a:fillRect/>
          </a:stretch>
        </p:blipFill>
        <p:spPr>
          <a:xfrm>
            <a:off x="1499159" y="1900480"/>
            <a:ext cx="10464239" cy="3991077"/>
          </a:xfrm>
          <a:prstGeom prst="rect">
            <a:avLst/>
          </a:prstGeom>
        </p:spPr>
      </p:pic>
      <p:cxnSp>
        <p:nvCxnSpPr>
          <p:cNvPr id="6" name="O.R.S. Arrow" descr="Arrow"/>
          <p:cNvCxnSpPr/>
          <p:nvPr/>
        </p:nvCxnSpPr>
        <p:spPr>
          <a:xfrm rot="2700000">
            <a:off x="9706240" y="3639137"/>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7" name="Title 6">
            <a:extLst>
              <a:ext uri="{FF2B5EF4-FFF2-40B4-BE49-F238E27FC236}">
                <a16:creationId xmlns:a16="http://schemas.microsoft.com/office/drawing/2014/main" id="{72547B91-996E-46C9-9745-A9D5454302A4}"/>
              </a:ext>
            </a:extLst>
          </p:cNvPr>
          <p:cNvSpPr>
            <a:spLocks noGrp="1"/>
          </p:cNvSpPr>
          <p:nvPr>
            <p:ph type="title" idx="4294967295"/>
          </p:nvPr>
        </p:nvSpPr>
        <p:spPr>
          <a:xfrm>
            <a:off x="3607175" y="136525"/>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Step 4: Termination Date is set</a:t>
            </a:r>
            <a:endParaRPr lang="en-US" dirty="0"/>
          </a:p>
        </p:txBody>
      </p:sp>
    </p:spTree>
    <p:extLst>
      <p:ext uri="{BB962C8B-B14F-4D97-AF65-F5344CB8AC3E}">
        <p14:creationId xmlns:p14="http://schemas.microsoft.com/office/powerpoint/2010/main" val="1086724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41</a:t>
            </a:fld>
            <a:endParaRPr lang="en-US" dirty="0"/>
          </a:p>
        </p:txBody>
      </p:sp>
      <p:sp>
        <p:nvSpPr>
          <p:cNvPr id="6" name="Text Placeholder 5"/>
          <p:cNvSpPr>
            <a:spLocks noGrp="1"/>
          </p:cNvSpPr>
          <p:nvPr>
            <p:ph type="body" sz="quarter" idx="13"/>
          </p:nvPr>
        </p:nvSpPr>
        <p:spPr/>
        <p:txBody>
          <a:bodyPr>
            <a:normAutofit/>
          </a:bodyPr>
          <a:lstStyle/>
          <a:p>
            <a:pPr marL="0" indent="0">
              <a:buNone/>
            </a:pPr>
            <a:r>
              <a:rPr lang="en-US" dirty="0"/>
              <a:t>As Org Manager / Role Manager, you can send access requests for any of your users to be associated with another office (e.g., setting up additional </a:t>
            </a:r>
            <a:r>
              <a:rPr lang="en-US" dirty="0" err="1"/>
              <a:t>MyFGIS</a:t>
            </a:r>
            <a:r>
              <a:rPr lang="en-US" dirty="0"/>
              <a:t> numbers).  </a:t>
            </a:r>
          </a:p>
          <a:p>
            <a:pPr marL="0" indent="0">
              <a:buNone/>
            </a:pPr>
            <a:r>
              <a:rPr lang="en-US" dirty="0"/>
              <a:t>You can only select from those organizations you are associated with as a user, which can be found on your own profile screen.  </a:t>
            </a:r>
          </a:p>
          <a:p>
            <a:pPr marL="0" indent="0">
              <a:buNone/>
            </a:pPr>
            <a:endParaRPr lang="en-US" dirty="0"/>
          </a:p>
          <a:p>
            <a:pPr marL="914400" lvl="2" indent="0">
              <a:buNone/>
            </a:pPr>
            <a:r>
              <a:rPr lang="en-US" dirty="0"/>
              <a:t> </a:t>
            </a:r>
          </a:p>
        </p:txBody>
      </p:sp>
      <p:sp>
        <p:nvSpPr>
          <p:cNvPr id="2" name="Title 1"/>
          <p:cNvSpPr>
            <a:spLocks noGrp="1"/>
          </p:cNvSpPr>
          <p:nvPr>
            <p:ph type="title"/>
          </p:nvPr>
        </p:nvSpPr>
        <p:spPr/>
        <p:txBody>
          <a:bodyPr/>
          <a:lstStyle/>
          <a:p>
            <a:r>
              <a:rPr lang="en-US" dirty="0"/>
              <a:t>Send a Request for Staff</a:t>
            </a:r>
          </a:p>
        </p:txBody>
      </p:sp>
      <p:sp>
        <p:nvSpPr>
          <p:cNvPr id="4" name="Footer Placeholder 3">
            <a:extLst>
              <a:ext uri="{FF2B5EF4-FFF2-40B4-BE49-F238E27FC236}">
                <a16:creationId xmlns:a16="http://schemas.microsoft.com/office/drawing/2014/main" id="{C7EE158D-09BC-9E17-F312-51773850F962}"/>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62669784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42</a:t>
            </a:fld>
            <a:endParaRPr lang="en-US" dirty="0"/>
          </a:p>
        </p:txBody>
      </p:sp>
      <p:pic>
        <p:nvPicPr>
          <p:cNvPr id="4" name="Content Placeholder 3" descr="Place access requests"/>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5279" y="1236751"/>
            <a:ext cx="7648575" cy="3954463"/>
          </a:xfrm>
        </p:spPr>
      </p:pic>
      <p:cxnSp>
        <p:nvCxnSpPr>
          <p:cNvPr id="6" name="O.R.S. Arrow" descr="Arrow"/>
          <p:cNvCxnSpPr/>
          <p:nvPr/>
        </p:nvCxnSpPr>
        <p:spPr>
          <a:xfrm rot="2700000">
            <a:off x="-87042" y="2176012"/>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O.R.S. Arrow" descr="Arrow"/>
          <p:cNvCxnSpPr>
            <a:cxnSpLocks/>
          </p:cNvCxnSpPr>
          <p:nvPr/>
        </p:nvCxnSpPr>
        <p:spPr>
          <a:xfrm flipV="1">
            <a:off x="585202" y="4504942"/>
            <a:ext cx="0" cy="72385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O.R.S. Arrow" descr="Arrow"/>
          <p:cNvCxnSpPr>
            <a:cxnSpLocks/>
          </p:cNvCxnSpPr>
          <p:nvPr/>
        </p:nvCxnSpPr>
        <p:spPr>
          <a:xfrm>
            <a:off x="6204857" y="4105470"/>
            <a:ext cx="541735" cy="214033"/>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D8637249-FE09-4028-83EF-786DAFC5B23A}"/>
              </a:ext>
            </a:extLst>
          </p:cNvPr>
          <p:cNvSpPr txBox="1">
            <a:spLocks/>
          </p:cNvSpPr>
          <p:nvPr/>
        </p:nvSpPr>
        <p:spPr>
          <a:xfrm>
            <a:off x="292601" y="5219836"/>
            <a:ext cx="7999629" cy="700501"/>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You can only select from those organizations you are associated with as a user, which can be found on your own profile screen.  This is other organizations, not your current one.</a:t>
            </a:r>
          </a:p>
        </p:txBody>
      </p:sp>
      <p:sp>
        <p:nvSpPr>
          <p:cNvPr id="5" name="Footer Placeholder 4"/>
          <p:cNvSpPr>
            <a:spLocks noGrp="1"/>
          </p:cNvSpPr>
          <p:nvPr>
            <p:ph type="ftr" sz="quarter" idx="11"/>
          </p:nvPr>
        </p:nvSpPr>
        <p:spPr/>
        <p:txBody>
          <a:bodyPr/>
          <a:lstStyle/>
          <a:p>
            <a:r>
              <a:rPr lang="en-US" dirty="0"/>
              <a:t>USDA FGIS – </a:t>
            </a:r>
            <a:r>
              <a:rPr lang="en-US" dirty="0" err="1"/>
              <a:t>MyFGIS</a:t>
            </a:r>
            <a:r>
              <a:rPr lang="en-US" dirty="0"/>
              <a:t> Customer Guide</a:t>
            </a:r>
          </a:p>
        </p:txBody>
      </p:sp>
      <p:sp>
        <p:nvSpPr>
          <p:cNvPr id="10" name="Title 9">
            <a:extLst>
              <a:ext uri="{FF2B5EF4-FFF2-40B4-BE49-F238E27FC236}">
                <a16:creationId xmlns:a16="http://schemas.microsoft.com/office/drawing/2014/main" id="{80D9B810-3E9E-4004-A963-9C7DC3080612}"/>
              </a:ext>
            </a:extLst>
          </p:cNvPr>
          <p:cNvSpPr>
            <a:spLocks noGrp="1"/>
          </p:cNvSpPr>
          <p:nvPr>
            <p:ph type="title" idx="4294967295"/>
          </p:nvPr>
        </p:nvSpPr>
        <p:spPr>
          <a:xfrm>
            <a:off x="4073696" y="365040"/>
            <a:ext cx="7740315" cy="447416"/>
          </a:xfrm>
        </p:spPr>
        <p:txBody>
          <a:bodyPr>
            <a:normAutofit fontScale="90000"/>
          </a:bodyPr>
          <a:lstStyle/>
          <a:p>
            <a:pPr rtl="0" eaLnBrk="1" latinLnBrk="0" hangingPunct="1"/>
            <a:r>
              <a:rPr lang="en-US" sz="2800" b="1" kern="1200" dirty="0">
                <a:solidFill>
                  <a:srgbClr val="000000"/>
                </a:solidFill>
                <a:effectLst/>
                <a:latin typeface="Calibri" panose="020F0502020204030204" pitchFamily="34" charset="0"/>
                <a:ea typeface="+mn-ea"/>
                <a:cs typeface="+mn-cs"/>
              </a:rPr>
              <a:t>Place access requests for your users</a:t>
            </a:r>
            <a:endParaRPr lang="en-US" dirty="0">
              <a:effectLst/>
            </a:endParaRPr>
          </a:p>
          <a:p>
            <a:endParaRPr lang="en-US" dirty="0"/>
          </a:p>
        </p:txBody>
      </p:sp>
    </p:spTree>
    <p:extLst>
      <p:ext uri="{BB962C8B-B14F-4D97-AF65-F5344CB8AC3E}">
        <p14:creationId xmlns:p14="http://schemas.microsoft.com/office/powerpoint/2010/main" val="1360653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View Billing</a:t>
            </a:r>
          </a:p>
        </p:txBody>
      </p:sp>
      <p:sp>
        <p:nvSpPr>
          <p:cNvPr id="5" name="Content Placeholder 4">
            <a:extLst>
              <a:ext uri="{FF2B5EF4-FFF2-40B4-BE49-F238E27FC236}">
                <a16:creationId xmlns:a16="http://schemas.microsoft.com/office/drawing/2014/main" id="{CF17C85E-BD7D-4DB5-B357-1396FAC952AC}"/>
              </a:ext>
            </a:extLst>
          </p:cNvPr>
          <p:cNvSpPr>
            <a:spLocks noGrp="1"/>
          </p:cNvSpPr>
          <p:nvPr>
            <p:ph sz="half" idx="2"/>
          </p:nvPr>
        </p:nvSpPr>
        <p:spPr/>
        <p:txBody>
          <a:bodyPr>
            <a:normAutofit fontScale="92500" lnSpcReduction="10000"/>
          </a:bodyPr>
          <a:lstStyle/>
          <a:p>
            <a:r>
              <a:rPr lang="en-US" dirty="0"/>
              <a:t>Must have Org Manager, Accounts Payable, or A/P View Bill role</a:t>
            </a:r>
          </a:p>
          <a:p>
            <a:r>
              <a:rPr lang="en-US" dirty="0"/>
              <a:t>Search for Billing Documents</a:t>
            </a:r>
          </a:p>
          <a:p>
            <a:pPr lvl="1"/>
            <a:r>
              <a:rPr lang="en-US" dirty="0"/>
              <a:t>View service estimates and bills with payment posting information for Cash-on Delivery (COD) Accounts.  </a:t>
            </a:r>
          </a:p>
          <a:p>
            <a:pPr lvl="1"/>
            <a:r>
              <a:rPr lang="en-US" dirty="0"/>
              <a:t>For USDA charge “FMMI” Accounts, multiple documents are collected monthly onto the account statement</a:t>
            </a:r>
          </a:p>
          <a:p>
            <a:r>
              <a:rPr lang="en-US" dirty="0"/>
              <a:t>Search by Billing Lines</a:t>
            </a:r>
          </a:p>
          <a:p>
            <a:pPr lvl="1"/>
            <a:r>
              <a:rPr lang="en-US" dirty="0"/>
              <a:t>Sort / Filter to compare with account statements</a:t>
            </a:r>
          </a:p>
          <a:p>
            <a:r>
              <a:rPr lang="en-US" dirty="0"/>
              <a:t>View Billing Document</a:t>
            </a:r>
          </a:p>
          <a:p>
            <a:pPr lvl="1"/>
            <a:r>
              <a:rPr lang="en-US" dirty="0"/>
              <a:t>Current version, previous versions, and all changes are noted.</a:t>
            </a:r>
          </a:p>
        </p:txBody>
      </p:sp>
      <p:sp>
        <p:nvSpPr>
          <p:cNvPr id="3" name="Slide Number Placeholder 2"/>
          <p:cNvSpPr>
            <a:spLocks noGrp="1"/>
          </p:cNvSpPr>
          <p:nvPr>
            <p:ph type="sldNum" sz="quarter" idx="12"/>
          </p:nvPr>
        </p:nvSpPr>
        <p:spPr/>
        <p:txBody>
          <a:bodyPr/>
          <a:lstStyle/>
          <a:p>
            <a:fld id="{5201D16B-2387-4D5C-AC4F-ECB6D6ED1DB7}" type="slidenum">
              <a:rPr lang="en-US" smtClean="0"/>
              <a:pPr/>
              <a:t>43</a:t>
            </a:fld>
            <a:endParaRPr lang="en-US" dirty="0"/>
          </a:p>
        </p:txBody>
      </p:sp>
    </p:spTree>
    <p:extLst>
      <p:ext uri="{BB962C8B-B14F-4D97-AF65-F5344CB8AC3E}">
        <p14:creationId xmlns:p14="http://schemas.microsoft.com/office/powerpoint/2010/main" val="86286264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44</a:t>
            </a:fld>
            <a:endParaRPr lang="en-US" dirty="0"/>
          </a:p>
        </p:txBody>
      </p:sp>
      <p:sp>
        <p:nvSpPr>
          <p:cNvPr id="8" name="Title 7"/>
          <p:cNvSpPr>
            <a:spLocks noGrp="1"/>
          </p:cNvSpPr>
          <p:nvPr>
            <p:ph type="title"/>
          </p:nvPr>
        </p:nvSpPr>
        <p:spPr/>
        <p:txBody>
          <a:bodyPr/>
          <a:lstStyle/>
          <a:p>
            <a:r>
              <a:rPr lang="en-US" dirty="0"/>
              <a:t>A/P Billing Documents View</a:t>
            </a:r>
          </a:p>
        </p:txBody>
      </p:sp>
      <p:pic>
        <p:nvPicPr>
          <p:cNvPr id="4" name="Picture 3" descr="Billing Documents View">
            <a:extLst>
              <a:ext uri="{FF2B5EF4-FFF2-40B4-BE49-F238E27FC236}">
                <a16:creationId xmlns:a16="http://schemas.microsoft.com/office/drawing/2014/main" id="{CB5A6F49-BEF0-4AB4-87BD-4D705162459A}"/>
              </a:ext>
            </a:extLst>
          </p:cNvPr>
          <p:cNvPicPr>
            <a:picLocks noChangeAspect="1"/>
          </p:cNvPicPr>
          <p:nvPr/>
        </p:nvPicPr>
        <p:blipFill>
          <a:blip r:embed="rId3"/>
          <a:stretch>
            <a:fillRect/>
          </a:stretch>
        </p:blipFill>
        <p:spPr>
          <a:xfrm>
            <a:off x="574038" y="1623902"/>
            <a:ext cx="10038080" cy="4732448"/>
          </a:xfrm>
          <a:prstGeom prst="rect">
            <a:avLst/>
          </a:prstGeom>
        </p:spPr>
      </p:pic>
      <p:cxnSp>
        <p:nvCxnSpPr>
          <p:cNvPr id="7" name="O.R.S. Arrow" descr="Arrow">
            <a:extLst>
              <a:ext uri="{FF2B5EF4-FFF2-40B4-BE49-F238E27FC236}">
                <a16:creationId xmlns:a16="http://schemas.microsoft.com/office/drawing/2014/main" id="{4143C0F5-F92B-40BE-9318-8CAC67D701A9}"/>
              </a:ext>
            </a:extLst>
          </p:cNvPr>
          <p:cNvCxnSpPr>
            <a:cxnSpLocks/>
            <a:stCxn id="9" idx="0"/>
          </p:cNvCxnSpPr>
          <p:nvPr/>
        </p:nvCxnSpPr>
        <p:spPr>
          <a:xfrm flipV="1">
            <a:off x="1323871" y="2887244"/>
            <a:ext cx="1693649" cy="1083512"/>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D250AAF0-C7CA-4B51-8F68-3320C2D5B128}"/>
              </a:ext>
            </a:extLst>
          </p:cNvPr>
          <p:cNvSpPr txBox="1">
            <a:spLocks/>
          </p:cNvSpPr>
          <p:nvPr/>
        </p:nvSpPr>
        <p:spPr>
          <a:xfrm>
            <a:off x="0" y="3970756"/>
            <a:ext cx="2647741" cy="530724"/>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Toggle across your various accounts (e.g. FMMI, COD)</a:t>
            </a:r>
          </a:p>
        </p:txBody>
      </p:sp>
      <p:sp>
        <p:nvSpPr>
          <p:cNvPr id="2" name="Footer Placeholder 1">
            <a:extLst>
              <a:ext uri="{FF2B5EF4-FFF2-40B4-BE49-F238E27FC236}">
                <a16:creationId xmlns:a16="http://schemas.microsoft.com/office/drawing/2014/main" id="{90556F53-9524-5AE7-E38E-5C6B1B02B7D9}"/>
              </a:ext>
            </a:extLst>
          </p:cNvPr>
          <p:cNvSpPr>
            <a:spLocks noGrp="1"/>
          </p:cNvSpPr>
          <p:nvPr>
            <p:ph type="ftr" sz="quarter" idx="11"/>
          </p:nvPr>
        </p:nvSpPr>
        <p:spPr/>
        <p:txBody>
          <a:bodyPr/>
          <a:lstStyle/>
          <a:p>
            <a:r>
              <a:rPr lang="en-US" dirty="0"/>
              <a:t>USDA FGIS – </a:t>
            </a:r>
            <a:r>
              <a:rPr lang="en-US" dirty="0" err="1"/>
              <a:t>MyFGIS</a:t>
            </a:r>
            <a:r>
              <a:rPr lang="en-US" dirty="0"/>
              <a:t> Customer Guide</a:t>
            </a:r>
          </a:p>
        </p:txBody>
      </p:sp>
    </p:spTree>
    <p:extLst>
      <p:ext uri="{BB962C8B-B14F-4D97-AF65-F5344CB8AC3E}">
        <p14:creationId xmlns:p14="http://schemas.microsoft.com/office/powerpoint/2010/main" val="1494063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45</a:t>
            </a:fld>
            <a:endParaRPr lang="en-US" dirty="0"/>
          </a:p>
        </p:txBody>
      </p:sp>
      <p:sp>
        <p:nvSpPr>
          <p:cNvPr id="8" name="Title 7"/>
          <p:cNvSpPr>
            <a:spLocks noGrp="1"/>
          </p:cNvSpPr>
          <p:nvPr>
            <p:ph type="title"/>
          </p:nvPr>
        </p:nvSpPr>
        <p:spPr/>
        <p:txBody>
          <a:bodyPr/>
          <a:lstStyle/>
          <a:p>
            <a:r>
              <a:rPr lang="en-US" dirty="0"/>
              <a:t>A/P Billing Lines View</a:t>
            </a:r>
          </a:p>
        </p:txBody>
      </p:sp>
      <p:pic>
        <p:nvPicPr>
          <p:cNvPr id="2" name="Picture 1" descr="Billing Lines View">
            <a:extLst>
              <a:ext uri="{FF2B5EF4-FFF2-40B4-BE49-F238E27FC236}">
                <a16:creationId xmlns:a16="http://schemas.microsoft.com/office/drawing/2014/main" id="{68B459EB-E874-46C5-813E-7681C6EDE374}"/>
              </a:ext>
            </a:extLst>
          </p:cNvPr>
          <p:cNvPicPr>
            <a:picLocks noChangeAspect="1"/>
          </p:cNvPicPr>
          <p:nvPr/>
        </p:nvPicPr>
        <p:blipFill>
          <a:blip r:embed="rId3"/>
          <a:stretch>
            <a:fillRect/>
          </a:stretch>
        </p:blipFill>
        <p:spPr>
          <a:xfrm>
            <a:off x="0" y="2499184"/>
            <a:ext cx="12192000" cy="3713199"/>
          </a:xfrm>
          <a:prstGeom prst="rect">
            <a:avLst/>
          </a:prstGeom>
        </p:spPr>
      </p:pic>
      <p:cxnSp>
        <p:nvCxnSpPr>
          <p:cNvPr id="5" name="O.R.S. Arrow" descr="Arrow">
            <a:extLst>
              <a:ext uri="{FF2B5EF4-FFF2-40B4-BE49-F238E27FC236}">
                <a16:creationId xmlns:a16="http://schemas.microsoft.com/office/drawing/2014/main" id="{63FD9E54-ED6C-4606-9A37-8B0E18F37DB4}"/>
              </a:ext>
            </a:extLst>
          </p:cNvPr>
          <p:cNvCxnSpPr>
            <a:cxnSpLocks/>
          </p:cNvCxnSpPr>
          <p:nvPr/>
        </p:nvCxnSpPr>
        <p:spPr>
          <a:xfrm flipH="1">
            <a:off x="6065520" y="3231730"/>
            <a:ext cx="211328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6" name="Content Placeholder 4">
            <a:extLst>
              <a:ext uri="{FF2B5EF4-FFF2-40B4-BE49-F238E27FC236}">
                <a16:creationId xmlns:a16="http://schemas.microsoft.com/office/drawing/2014/main" id="{EAF2E9A0-6574-429E-9237-6229D6CADDD1}"/>
              </a:ext>
            </a:extLst>
          </p:cNvPr>
          <p:cNvSpPr txBox="1">
            <a:spLocks/>
          </p:cNvSpPr>
          <p:nvPr/>
        </p:nvSpPr>
        <p:spPr>
          <a:xfrm>
            <a:off x="8250868" y="3026302"/>
            <a:ext cx="2647741" cy="530724"/>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Toggle across your various accounts (e.g. FMMI, COD)</a:t>
            </a:r>
          </a:p>
        </p:txBody>
      </p:sp>
      <p:sp>
        <p:nvSpPr>
          <p:cNvPr id="15" name="TextBox 14">
            <a:extLst>
              <a:ext uri="{FF2B5EF4-FFF2-40B4-BE49-F238E27FC236}">
                <a16:creationId xmlns:a16="http://schemas.microsoft.com/office/drawing/2014/main" id="{A986B0C4-9DD6-4D2A-B1AA-413BC57F5742}"/>
              </a:ext>
            </a:extLst>
          </p:cNvPr>
          <p:cNvSpPr txBox="1"/>
          <p:nvPr/>
        </p:nvSpPr>
        <p:spPr>
          <a:xfrm>
            <a:off x="701039" y="1806521"/>
            <a:ext cx="8519159" cy="646331"/>
          </a:xfrm>
          <a:prstGeom prst="rect">
            <a:avLst/>
          </a:prstGeom>
          <a:noFill/>
        </p:spPr>
        <p:txBody>
          <a:bodyPr wrap="square" rtlCol="0">
            <a:spAutoFit/>
          </a:bodyPr>
          <a:lstStyle/>
          <a:p>
            <a:r>
              <a:rPr lang="en-US" b="1" dirty="0"/>
              <a:t>This view allows you to emulate your account statement by looking at line items across multiple billing documents</a:t>
            </a:r>
            <a:endParaRPr lang="en-US" dirty="0"/>
          </a:p>
        </p:txBody>
      </p:sp>
      <p:sp>
        <p:nvSpPr>
          <p:cNvPr id="4" name="Footer Placeholder 3">
            <a:extLst>
              <a:ext uri="{FF2B5EF4-FFF2-40B4-BE49-F238E27FC236}">
                <a16:creationId xmlns:a16="http://schemas.microsoft.com/office/drawing/2014/main" id="{FF1270F4-AAEF-CBE3-33CE-855F338113DC}"/>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2004034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01D16B-2387-4D5C-AC4F-ECB6D6ED1DB7}" type="slidenum">
              <a:rPr lang="en-US" smtClean="0"/>
              <a:pPr/>
              <a:t>46</a:t>
            </a:fld>
            <a:endParaRPr lang="en-US" dirty="0"/>
          </a:p>
        </p:txBody>
      </p:sp>
      <p:sp>
        <p:nvSpPr>
          <p:cNvPr id="8" name="Title 7"/>
          <p:cNvSpPr>
            <a:spLocks noGrp="1"/>
          </p:cNvSpPr>
          <p:nvPr>
            <p:ph type="title"/>
          </p:nvPr>
        </p:nvSpPr>
        <p:spPr/>
        <p:txBody>
          <a:bodyPr/>
          <a:lstStyle/>
          <a:p>
            <a:r>
              <a:rPr lang="en-US" dirty="0"/>
              <a:t>Bill Details PDF Format</a:t>
            </a:r>
          </a:p>
        </p:txBody>
      </p:sp>
      <p:pic>
        <p:nvPicPr>
          <p:cNvPr id="5" name="Picture 4" descr="Billing Document PDF">
            <a:extLst>
              <a:ext uri="{FF2B5EF4-FFF2-40B4-BE49-F238E27FC236}">
                <a16:creationId xmlns:a16="http://schemas.microsoft.com/office/drawing/2014/main" id="{D49C4842-C37F-4CE7-B2FE-7C66029E70C6}"/>
              </a:ext>
            </a:extLst>
          </p:cNvPr>
          <p:cNvPicPr>
            <a:picLocks noChangeAspect="1"/>
          </p:cNvPicPr>
          <p:nvPr/>
        </p:nvPicPr>
        <p:blipFill>
          <a:blip r:embed="rId3"/>
          <a:stretch>
            <a:fillRect/>
          </a:stretch>
        </p:blipFill>
        <p:spPr>
          <a:xfrm>
            <a:off x="243890" y="1866107"/>
            <a:ext cx="11439525" cy="4162425"/>
          </a:xfrm>
          <a:prstGeom prst="rect">
            <a:avLst/>
          </a:prstGeom>
        </p:spPr>
      </p:pic>
      <p:sp>
        <p:nvSpPr>
          <p:cNvPr id="2" name="Footer Placeholder 1">
            <a:extLst>
              <a:ext uri="{FF2B5EF4-FFF2-40B4-BE49-F238E27FC236}">
                <a16:creationId xmlns:a16="http://schemas.microsoft.com/office/drawing/2014/main" id="{F25294F9-35FA-8B6E-637F-0772466ED5A7}"/>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300692268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View Certificates</a:t>
            </a:r>
          </a:p>
        </p:txBody>
      </p:sp>
      <p:sp>
        <p:nvSpPr>
          <p:cNvPr id="5" name="Content Placeholder 4">
            <a:extLst>
              <a:ext uri="{FF2B5EF4-FFF2-40B4-BE49-F238E27FC236}">
                <a16:creationId xmlns:a16="http://schemas.microsoft.com/office/drawing/2014/main" id="{CF17C85E-BD7D-4DB5-B357-1396FAC952AC}"/>
              </a:ext>
            </a:extLst>
          </p:cNvPr>
          <p:cNvSpPr>
            <a:spLocks noGrp="1"/>
          </p:cNvSpPr>
          <p:nvPr>
            <p:ph sz="half" idx="2"/>
          </p:nvPr>
        </p:nvSpPr>
        <p:spPr/>
        <p:txBody>
          <a:bodyPr>
            <a:normAutofit/>
          </a:bodyPr>
          <a:lstStyle/>
          <a:p>
            <a:r>
              <a:rPr lang="en-US" dirty="0"/>
              <a:t>Must have ‘View Certificate Customer’ role</a:t>
            </a:r>
          </a:p>
          <a:p>
            <a:r>
              <a:rPr lang="en-US" dirty="0"/>
              <a:t>Open </a:t>
            </a:r>
            <a:r>
              <a:rPr lang="en-US" dirty="0" err="1"/>
              <a:t>FGISonline</a:t>
            </a:r>
            <a:r>
              <a:rPr lang="en-US" dirty="0"/>
              <a:t> Certificates at </a:t>
            </a:r>
            <a:r>
              <a:rPr lang="en-US" dirty="0">
                <a:hlinkClick r:id="rId3"/>
              </a:rPr>
              <a:t>https://fgisonline.ams.usda.gov/</a:t>
            </a:r>
            <a:endParaRPr lang="en-US" dirty="0"/>
          </a:p>
          <a:p>
            <a:r>
              <a:rPr lang="en-US" dirty="0"/>
              <a:t>View/Download official certificates</a:t>
            </a:r>
          </a:p>
          <a:p>
            <a:r>
              <a:rPr lang="en-US" dirty="0"/>
              <a:t>Preview ‘In-Process’ documents</a:t>
            </a:r>
          </a:p>
        </p:txBody>
      </p:sp>
      <p:sp>
        <p:nvSpPr>
          <p:cNvPr id="3" name="Slide Number Placeholder 2"/>
          <p:cNvSpPr>
            <a:spLocks noGrp="1"/>
          </p:cNvSpPr>
          <p:nvPr>
            <p:ph type="sldNum" sz="quarter" idx="12"/>
          </p:nvPr>
        </p:nvSpPr>
        <p:spPr/>
        <p:txBody>
          <a:bodyPr/>
          <a:lstStyle/>
          <a:p>
            <a:fld id="{5201D16B-2387-4D5C-AC4F-ECB6D6ED1DB7}" type="slidenum">
              <a:rPr lang="en-US" smtClean="0"/>
              <a:pPr/>
              <a:t>47</a:t>
            </a:fld>
            <a:endParaRPr lang="en-US" dirty="0"/>
          </a:p>
        </p:txBody>
      </p:sp>
      <p:pic>
        <p:nvPicPr>
          <p:cNvPr id="9" name="Picture 8" descr="FGISonline Menu">
            <a:extLst>
              <a:ext uri="{FF2B5EF4-FFF2-40B4-BE49-F238E27FC236}">
                <a16:creationId xmlns:a16="http://schemas.microsoft.com/office/drawing/2014/main" id="{6AE2EA1F-2147-4C52-B3B6-86568D40CF8B}"/>
              </a:ext>
            </a:extLst>
          </p:cNvPr>
          <p:cNvPicPr>
            <a:picLocks noChangeAspect="1"/>
          </p:cNvPicPr>
          <p:nvPr/>
        </p:nvPicPr>
        <p:blipFill>
          <a:blip r:embed="rId4"/>
          <a:stretch>
            <a:fillRect/>
          </a:stretch>
        </p:blipFill>
        <p:spPr>
          <a:xfrm>
            <a:off x="5740158" y="3956691"/>
            <a:ext cx="5420600" cy="2327168"/>
          </a:xfrm>
          <a:prstGeom prst="rect">
            <a:avLst/>
          </a:prstGeom>
        </p:spPr>
      </p:pic>
      <p:cxnSp>
        <p:nvCxnSpPr>
          <p:cNvPr id="10" name="O.R.S. Arrow" descr="Arrow">
            <a:extLst>
              <a:ext uri="{FF2B5EF4-FFF2-40B4-BE49-F238E27FC236}">
                <a16:creationId xmlns:a16="http://schemas.microsoft.com/office/drawing/2014/main" id="{76A725D6-FAA7-47D6-8C96-DEFA987EAB14}"/>
              </a:ext>
            </a:extLst>
          </p:cNvPr>
          <p:cNvCxnSpPr>
            <a:cxnSpLocks/>
          </p:cNvCxnSpPr>
          <p:nvPr/>
        </p:nvCxnSpPr>
        <p:spPr>
          <a:xfrm>
            <a:off x="8312748" y="4302740"/>
            <a:ext cx="678610" cy="155238"/>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311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View Service results</a:t>
            </a:r>
          </a:p>
        </p:txBody>
      </p:sp>
      <p:sp>
        <p:nvSpPr>
          <p:cNvPr id="5" name="Content Placeholder 4">
            <a:extLst>
              <a:ext uri="{FF2B5EF4-FFF2-40B4-BE49-F238E27FC236}">
                <a16:creationId xmlns:a16="http://schemas.microsoft.com/office/drawing/2014/main" id="{CF17C85E-BD7D-4DB5-B357-1396FAC952AC}"/>
              </a:ext>
            </a:extLst>
          </p:cNvPr>
          <p:cNvSpPr>
            <a:spLocks noGrp="1"/>
          </p:cNvSpPr>
          <p:nvPr>
            <p:ph sz="half" idx="2"/>
          </p:nvPr>
        </p:nvSpPr>
        <p:spPr/>
        <p:txBody>
          <a:bodyPr>
            <a:normAutofit/>
          </a:bodyPr>
          <a:lstStyle/>
          <a:p>
            <a:r>
              <a:rPr lang="en-US" dirty="0"/>
              <a:t>Must have ‘IDW </a:t>
            </a:r>
            <a:r>
              <a:rPr lang="en-US"/>
              <a:t>Customer View’ </a:t>
            </a:r>
            <a:r>
              <a:rPr lang="en-US" dirty="0"/>
              <a:t>role</a:t>
            </a:r>
          </a:p>
          <a:p>
            <a:r>
              <a:rPr lang="en-US" dirty="0"/>
              <a:t>Open </a:t>
            </a:r>
            <a:r>
              <a:rPr lang="en-US" dirty="0" err="1"/>
              <a:t>FGISonline</a:t>
            </a:r>
            <a:r>
              <a:rPr lang="en-US" dirty="0"/>
              <a:t> Inspection Data Warehouse (IDW) at </a:t>
            </a:r>
            <a:r>
              <a:rPr lang="en-US" dirty="0">
                <a:hlinkClick r:id="rId3"/>
              </a:rPr>
              <a:t>https://fgisonline.ams.usda.gov/</a:t>
            </a:r>
            <a:endParaRPr lang="en-US" dirty="0"/>
          </a:p>
          <a:p>
            <a:r>
              <a:rPr lang="en-US" dirty="0"/>
              <a:t>View/Download service results from all official service providers recording your </a:t>
            </a:r>
            <a:r>
              <a:rPr lang="en-US" dirty="0" err="1"/>
              <a:t>MyFGIS</a:t>
            </a:r>
            <a:r>
              <a:rPr lang="en-US" dirty="0"/>
              <a:t> number.</a:t>
            </a:r>
          </a:p>
          <a:p>
            <a:r>
              <a:rPr lang="en-US" dirty="0"/>
              <a:t>Validate any Certificate</a:t>
            </a:r>
          </a:p>
        </p:txBody>
      </p:sp>
      <p:sp>
        <p:nvSpPr>
          <p:cNvPr id="3" name="Slide Number Placeholder 2"/>
          <p:cNvSpPr>
            <a:spLocks noGrp="1"/>
          </p:cNvSpPr>
          <p:nvPr>
            <p:ph type="sldNum" sz="quarter" idx="12"/>
          </p:nvPr>
        </p:nvSpPr>
        <p:spPr/>
        <p:txBody>
          <a:bodyPr/>
          <a:lstStyle/>
          <a:p>
            <a:fld id="{5201D16B-2387-4D5C-AC4F-ECB6D6ED1DB7}" type="slidenum">
              <a:rPr lang="en-US" smtClean="0"/>
              <a:pPr/>
              <a:t>48</a:t>
            </a:fld>
            <a:endParaRPr lang="en-US" dirty="0"/>
          </a:p>
        </p:txBody>
      </p:sp>
      <p:pic>
        <p:nvPicPr>
          <p:cNvPr id="9" name="Picture 8" descr="FGISonline Menu">
            <a:extLst>
              <a:ext uri="{FF2B5EF4-FFF2-40B4-BE49-F238E27FC236}">
                <a16:creationId xmlns:a16="http://schemas.microsoft.com/office/drawing/2014/main" id="{6AE2EA1F-2147-4C52-B3B6-86568D40CF8B}"/>
              </a:ext>
            </a:extLst>
          </p:cNvPr>
          <p:cNvPicPr>
            <a:picLocks noChangeAspect="1"/>
          </p:cNvPicPr>
          <p:nvPr/>
        </p:nvPicPr>
        <p:blipFill>
          <a:blip r:embed="rId4"/>
          <a:stretch>
            <a:fillRect/>
          </a:stretch>
        </p:blipFill>
        <p:spPr>
          <a:xfrm>
            <a:off x="6466599" y="4530832"/>
            <a:ext cx="5420600" cy="2327168"/>
          </a:xfrm>
          <a:prstGeom prst="rect">
            <a:avLst/>
          </a:prstGeom>
        </p:spPr>
      </p:pic>
      <p:cxnSp>
        <p:nvCxnSpPr>
          <p:cNvPr id="10" name="O.R.S. Arrow" descr="Arrow">
            <a:extLst>
              <a:ext uri="{FF2B5EF4-FFF2-40B4-BE49-F238E27FC236}">
                <a16:creationId xmlns:a16="http://schemas.microsoft.com/office/drawing/2014/main" id="{76A725D6-FAA7-47D6-8C96-DEFA987EAB14}"/>
              </a:ext>
            </a:extLst>
          </p:cNvPr>
          <p:cNvCxnSpPr>
            <a:cxnSpLocks/>
          </p:cNvCxnSpPr>
          <p:nvPr/>
        </p:nvCxnSpPr>
        <p:spPr>
          <a:xfrm flipH="1">
            <a:off x="8341360" y="5892800"/>
            <a:ext cx="59944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235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6FA6-D866-4096-9EB7-053190006D33}"/>
              </a:ext>
            </a:extLst>
          </p:cNvPr>
          <p:cNvSpPr>
            <a:spLocks noGrp="1"/>
          </p:cNvSpPr>
          <p:nvPr>
            <p:ph type="title"/>
          </p:nvPr>
        </p:nvSpPr>
        <p:spPr/>
        <p:txBody>
          <a:bodyPr/>
          <a:lstStyle/>
          <a:p>
            <a:r>
              <a:rPr lang="en-US" dirty="0"/>
              <a:t>Service Request</a:t>
            </a:r>
          </a:p>
        </p:txBody>
      </p:sp>
      <p:sp>
        <p:nvSpPr>
          <p:cNvPr id="4" name="Slide Number Placeholder 3">
            <a:extLst>
              <a:ext uri="{FF2B5EF4-FFF2-40B4-BE49-F238E27FC236}">
                <a16:creationId xmlns:a16="http://schemas.microsoft.com/office/drawing/2014/main" id="{A461E251-F587-467C-8EA5-C5E9996A465C}"/>
              </a:ext>
            </a:extLst>
          </p:cNvPr>
          <p:cNvSpPr>
            <a:spLocks noGrp="1"/>
          </p:cNvSpPr>
          <p:nvPr>
            <p:ph type="sldNum" sz="quarter" idx="12"/>
          </p:nvPr>
        </p:nvSpPr>
        <p:spPr/>
        <p:txBody>
          <a:bodyPr/>
          <a:lstStyle/>
          <a:p>
            <a:fld id="{5201D16B-2387-4D5C-AC4F-ECB6D6ED1DB7}" type="slidenum">
              <a:rPr lang="en-US" smtClean="0"/>
              <a:pPr/>
              <a:t>49</a:t>
            </a:fld>
            <a:endParaRPr lang="en-US" dirty="0"/>
          </a:p>
        </p:txBody>
      </p:sp>
      <p:pic>
        <p:nvPicPr>
          <p:cNvPr id="9" name="Content Placeholder 8" descr="New Service Request">
            <a:extLst>
              <a:ext uri="{FF2B5EF4-FFF2-40B4-BE49-F238E27FC236}">
                <a16:creationId xmlns:a16="http://schemas.microsoft.com/office/drawing/2014/main" id="{458DA1AB-CB4F-4825-B18E-651640FCB9A0}"/>
              </a:ext>
            </a:extLst>
          </p:cNvPr>
          <p:cNvPicPr>
            <a:picLocks noGrp="1" noChangeAspect="1"/>
          </p:cNvPicPr>
          <p:nvPr>
            <p:ph sz="half" idx="2"/>
          </p:nvPr>
        </p:nvPicPr>
        <p:blipFill>
          <a:blip r:embed="rId2"/>
          <a:stretch>
            <a:fillRect/>
          </a:stretch>
        </p:blipFill>
        <p:spPr>
          <a:xfrm>
            <a:off x="304800" y="2198674"/>
            <a:ext cx="8636000" cy="3641753"/>
          </a:xfrm>
          <a:prstGeom prst="rect">
            <a:avLst/>
          </a:prstGeom>
        </p:spPr>
      </p:pic>
    </p:spTree>
    <p:extLst>
      <p:ext uri="{BB962C8B-B14F-4D97-AF65-F5344CB8AC3E}">
        <p14:creationId xmlns:p14="http://schemas.microsoft.com/office/powerpoint/2010/main" val="211581496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75378" y="188399"/>
            <a:ext cx="6501868" cy="447416"/>
          </a:xfrm>
        </p:spPr>
        <p:txBody>
          <a:bodyPr>
            <a:noAutofit/>
          </a:bodyPr>
          <a:lstStyle/>
          <a:p>
            <a:r>
              <a:rPr lang="en-US" sz="2400" b="1" dirty="0"/>
              <a:t>Create an Identity Verified User Account</a:t>
            </a:r>
          </a:p>
        </p:txBody>
      </p:sp>
      <p:sp>
        <p:nvSpPr>
          <p:cNvPr id="2" name="Content Placeholder 1"/>
          <p:cNvSpPr>
            <a:spLocks noGrp="1"/>
          </p:cNvSpPr>
          <p:nvPr>
            <p:ph idx="1"/>
          </p:nvPr>
        </p:nvSpPr>
        <p:spPr>
          <a:xfrm>
            <a:off x="248054" y="1216165"/>
            <a:ext cx="9806943" cy="1529588"/>
          </a:xfrm>
        </p:spPr>
        <p:txBody>
          <a:bodyPr/>
          <a:lstStyle/>
          <a:p>
            <a:r>
              <a:rPr lang="en-US" dirty="0"/>
              <a:t>Identity Verified account FAQ: </a:t>
            </a:r>
            <a:r>
              <a:rPr lang="en-US" dirty="0">
                <a:hlinkClick r:id="rId3"/>
              </a:rPr>
              <a:t>Frequently Asked Questions (FAQ)</a:t>
            </a:r>
            <a:endParaRPr lang="en-US" dirty="0"/>
          </a:p>
          <a:p>
            <a:r>
              <a:rPr lang="en-US" dirty="0"/>
              <a:t>You must use an email address assigned to you. A shared email account cannot be used. </a:t>
            </a:r>
          </a:p>
        </p:txBody>
      </p:sp>
      <p:pic>
        <p:nvPicPr>
          <p:cNvPr id="6" name="Picture 5" descr="Screenshot of the Frequently Asked Questions for gaining an Identity Verified account.">
            <a:extLst>
              <a:ext uri="{FF2B5EF4-FFF2-40B4-BE49-F238E27FC236}">
                <a16:creationId xmlns:a16="http://schemas.microsoft.com/office/drawing/2014/main" id="{1324FB95-9877-0482-987F-BD58074ACB0A}"/>
              </a:ext>
            </a:extLst>
          </p:cNvPr>
          <p:cNvPicPr>
            <a:picLocks noChangeAspect="1"/>
          </p:cNvPicPr>
          <p:nvPr/>
        </p:nvPicPr>
        <p:blipFill>
          <a:blip r:embed="rId4"/>
          <a:stretch>
            <a:fillRect/>
          </a:stretch>
        </p:blipFill>
        <p:spPr>
          <a:xfrm>
            <a:off x="1814722" y="2674401"/>
            <a:ext cx="8240275" cy="3410426"/>
          </a:xfrm>
          <a:prstGeom prst="rect">
            <a:avLst/>
          </a:prstGeom>
        </p:spPr>
      </p:pic>
      <p:sp>
        <p:nvSpPr>
          <p:cNvPr id="3" name="Slide Number Placeholder 2"/>
          <p:cNvSpPr>
            <a:spLocks noGrp="1"/>
          </p:cNvSpPr>
          <p:nvPr>
            <p:ph type="sldNum" sz="quarter" idx="12"/>
          </p:nvPr>
        </p:nvSpPr>
        <p:spPr/>
        <p:txBody>
          <a:bodyPr/>
          <a:lstStyle/>
          <a:p>
            <a:fld id="{5201D16B-2387-4D5C-AC4F-ECB6D6ED1DB7}" type="slidenum">
              <a:rPr lang="en-US" smtClean="0"/>
              <a:pPr/>
              <a:t>5</a:t>
            </a:fld>
            <a:endParaRPr lang="en-US" dirty="0"/>
          </a:p>
        </p:txBody>
      </p:sp>
      <p:sp>
        <p:nvSpPr>
          <p:cNvPr id="4" name="Footer Placeholder 3">
            <a:extLst>
              <a:ext uri="{FF2B5EF4-FFF2-40B4-BE49-F238E27FC236}">
                <a16:creationId xmlns:a16="http://schemas.microsoft.com/office/drawing/2014/main" id="{2C9E24DA-337B-6429-BD2F-3ABC2CA0851C}"/>
              </a:ext>
            </a:extLst>
          </p:cNvPr>
          <p:cNvSpPr>
            <a:spLocks noGrp="1"/>
          </p:cNvSpPr>
          <p:nvPr>
            <p:ph type="ftr" sz="quarter" idx="11"/>
          </p:nvPr>
        </p:nvSpPr>
        <p:spPr/>
        <p:txBody>
          <a:bodyPr/>
          <a:lstStyle/>
          <a:p>
            <a:r>
              <a:rPr lang="en-US"/>
              <a:t>USDA FGIS – MyFGIS Customer Guide</a:t>
            </a:r>
          </a:p>
        </p:txBody>
      </p:sp>
    </p:spTree>
    <p:extLst>
      <p:ext uri="{BB962C8B-B14F-4D97-AF65-F5344CB8AC3E}">
        <p14:creationId xmlns:p14="http://schemas.microsoft.com/office/powerpoint/2010/main" val="266002815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6FA6-D866-4096-9EB7-053190006D33}"/>
              </a:ext>
            </a:extLst>
          </p:cNvPr>
          <p:cNvSpPr>
            <a:spLocks noGrp="1"/>
          </p:cNvSpPr>
          <p:nvPr>
            <p:ph type="title"/>
          </p:nvPr>
        </p:nvSpPr>
        <p:spPr/>
        <p:txBody>
          <a:bodyPr/>
          <a:lstStyle/>
          <a:p>
            <a:r>
              <a:rPr lang="en-US" dirty="0"/>
              <a:t>Cart</a:t>
            </a:r>
          </a:p>
        </p:txBody>
      </p:sp>
      <p:sp>
        <p:nvSpPr>
          <p:cNvPr id="4" name="Slide Number Placeholder 3">
            <a:extLst>
              <a:ext uri="{FF2B5EF4-FFF2-40B4-BE49-F238E27FC236}">
                <a16:creationId xmlns:a16="http://schemas.microsoft.com/office/drawing/2014/main" id="{A461E251-F587-467C-8EA5-C5E9996A465C}"/>
              </a:ext>
            </a:extLst>
          </p:cNvPr>
          <p:cNvSpPr>
            <a:spLocks noGrp="1"/>
          </p:cNvSpPr>
          <p:nvPr>
            <p:ph type="sldNum" sz="quarter" idx="12"/>
          </p:nvPr>
        </p:nvSpPr>
        <p:spPr/>
        <p:txBody>
          <a:bodyPr/>
          <a:lstStyle/>
          <a:p>
            <a:fld id="{5201D16B-2387-4D5C-AC4F-ECB6D6ED1DB7}" type="slidenum">
              <a:rPr lang="en-US" smtClean="0"/>
              <a:pPr/>
              <a:t>50</a:t>
            </a:fld>
            <a:endParaRPr lang="en-US" dirty="0"/>
          </a:p>
        </p:txBody>
      </p:sp>
      <p:sp>
        <p:nvSpPr>
          <p:cNvPr id="5" name="Content Placeholder 4">
            <a:extLst>
              <a:ext uri="{FF2B5EF4-FFF2-40B4-BE49-F238E27FC236}">
                <a16:creationId xmlns:a16="http://schemas.microsoft.com/office/drawing/2014/main" id="{88EFA676-606B-44F4-8E91-E850BA72ACFE}"/>
              </a:ext>
            </a:extLst>
          </p:cNvPr>
          <p:cNvSpPr>
            <a:spLocks noGrp="1"/>
          </p:cNvSpPr>
          <p:nvPr>
            <p:ph sz="half" idx="2"/>
          </p:nvPr>
        </p:nvSpPr>
        <p:spPr/>
        <p:txBody>
          <a:bodyPr/>
          <a:lstStyle/>
          <a:p>
            <a:endParaRPr lang="en-US"/>
          </a:p>
        </p:txBody>
      </p:sp>
      <p:pic>
        <p:nvPicPr>
          <p:cNvPr id="6" name="Picture 5" descr="Cart View">
            <a:extLst>
              <a:ext uri="{FF2B5EF4-FFF2-40B4-BE49-F238E27FC236}">
                <a16:creationId xmlns:a16="http://schemas.microsoft.com/office/drawing/2014/main" id="{ADFCD60C-2DCD-435F-8489-462A6CCEABA1}"/>
              </a:ext>
            </a:extLst>
          </p:cNvPr>
          <p:cNvPicPr>
            <a:picLocks noChangeAspect="1"/>
          </p:cNvPicPr>
          <p:nvPr/>
        </p:nvPicPr>
        <p:blipFill>
          <a:blip r:embed="rId2"/>
          <a:stretch>
            <a:fillRect/>
          </a:stretch>
        </p:blipFill>
        <p:spPr>
          <a:xfrm>
            <a:off x="160419" y="1732200"/>
            <a:ext cx="9059779" cy="4989275"/>
          </a:xfrm>
          <a:prstGeom prst="rect">
            <a:avLst/>
          </a:prstGeom>
        </p:spPr>
      </p:pic>
    </p:spTree>
    <p:extLst>
      <p:ext uri="{BB962C8B-B14F-4D97-AF65-F5344CB8AC3E}">
        <p14:creationId xmlns:p14="http://schemas.microsoft.com/office/powerpoint/2010/main" val="584502190"/>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6FA6-D866-4096-9EB7-053190006D33}"/>
              </a:ext>
            </a:extLst>
          </p:cNvPr>
          <p:cNvSpPr>
            <a:spLocks noGrp="1"/>
          </p:cNvSpPr>
          <p:nvPr>
            <p:ph type="title"/>
          </p:nvPr>
        </p:nvSpPr>
        <p:spPr/>
        <p:txBody>
          <a:bodyPr/>
          <a:lstStyle/>
          <a:p>
            <a:r>
              <a:rPr lang="en-US" dirty="0"/>
              <a:t>Cart continued</a:t>
            </a:r>
          </a:p>
        </p:txBody>
      </p:sp>
      <p:sp>
        <p:nvSpPr>
          <p:cNvPr id="4" name="Slide Number Placeholder 3">
            <a:extLst>
              <a:ext uri="{FF2B5EF4-FFF2-40B4-BE49-F238E27FC236}">
                <a16:creationId xmlns:a16="http://schemas.microsoft.com/office/drawing/2014/main" id="{A461E251-F587-467C-8EA5-C5E9996A465C}"/>
              </a:ext>
            </a:extLst>
          </p:cNvPr>
          <p:cNvSpPr>
            <a:spLocks noGrp="1"/>
          </p:cNvSpPr>
          <p:nvPr>
            <p:ph type="sldNum" sz="quarter" idx="12"/>
          </p:nvPr>
        </p:nvSpPr>
        <p:spPr/>
        <p:txBody>
          <a:bodyPr/>
          <a:lstStyle/>
          <a:p>
            <a:fld id="{5201D16B-2387-4D5C-AC4F-ECB6D6ED1DB7}" type="slidenum">
              <a:rPr lang="en-US" smtClean="0"/>
              <a:pPr/>
              <a:t>51</a:t>
            </a:fld>
            <a:endParaRPr lang="en-US" dirty="0"/>
          </a:p>
        </p:txBody>
      </p:sp>
      <p:pic>
        <p:nvPicPr>
          <p:cNvPr id="7" name="Content Placeholder 6" descr="Submit Request">
            <a:extLst>
              <a:ext uri="{FF2B5EF4-FFF2-40B4-BE49-F238E27FC236}">
                <a16:creationId xmlns:a16="http://schemas.microsoft.com/office/drawing/2014/main" id="{93453267-68D6-483F-9A5D-9D8963B601B9}"/>
              </a:ext>
            </a:extLst>
          </p:cNvPr>
          <p:cNvPicPr>
            <a:picLocks noGrp="1" noChangeAspect="1"/>
          </p:cNvPicPr>
          <p:nvPr>
            <p:ph sz="half" idx="2"/>
          </p:nvPr>
        </p:nvPicPr>
        <p:blipFill>
          <a:blip r:embed="rId2"/>
          <a:stretch>
            <a:fillRect/>
          </a:stretch>
        </p:blipFill>
        <p:spPr>
          <a:xfrm>
            <a:off x="304800" y="2554416"/>
            <a:ext cx="8636000" cy="2930268"/>
          </a:xfrm>
          <a:prstGeom prst="rect">
            <a:avLst/>
          </a:prstGeom>
        </p:spPr>
      </p:pic>
    </p:spTree>
    <p:extLst>
      <p:ext uri="{BB962C8B-B14F-4D97-AF65-F5344CB8AC3E}">
        <p14:creationId xmlns:p14="http://schemas.microsoft.com/office/powerpoint/2010/main" val="8246760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6FA6-D866-4096-9EB7-053190006D33}"/>
              </a:ext>
            </a:extLst>
          </p:cNvPr>
          <p:cNvSpPr>
            <a:spLocks noGrp="1"/>
          </p:cNvSpPr>
          <p:nvPr>
            <p:ph type="title"/>
          </p:nvPr>
        </p:nvSpPr>
        <p:spPr/>
        <p:txBody>
          <a:bodyPr/>
          <a:lstStyle/>
          <a:p>
            <a:r>
              <a:rPr lang="en-US" dirty="0"/>
              <a:t>Choose Preferences</a:t>
            </a:r>
          </a:p>
        </p:txBody>
      </p:sp>
      <p:sp>
        <p:nvSpPr>
          <p:cNvPr id="4" name="Slide Number Placeholder 3">
            <a:extLst>
              <a:ext uri="{FF2B5EF4-FFF2-40B4-BE49-F238E27FC236}">
                <a16:creationId xmlns:a16="http://schemas.microsoft.com/office/drawing/2014/main" id="{A461E251-F587-467C-8EA5-C5E9996A465C}"/>
              </a:ext>
            </a:extLst>
          </p:cNvPr>
          <p:cNvSpPr>
            <a:spLocks noGrp="1"/>
          </p:cNvSpPr>
          <p:nvPr>
            <p:ph type="sldNum" sz="quarter" idx="12"/>
          </p:nvPr>
        </p:nvSpPr>
        <p:spPr/>
        <p:txBody>
          <a:bodyPr/>
          <a:lstStyle/>
          <a:p>
            <a:fld id="{5201D16B-2387-4D5C-AC4F-ECB6D6ED1DB7}" type="slidenum">
              <a:rPr lang="en-US" smtClean="0"/>
              <a:pPr/>
              <a:t>52</a:t>
            </a:fld>
            <a:endParaRPr lang="en-US" dirty="0"/>
          </a:p>
        </p:txBody>
      </p:sp>
      <p:pic>
        <p:nvPicPr>
          <p:cNvPr id="10" name="Picture 9" descr="Menu">
            <a:extLst>
              <a:ext uri="{FF2B5EF4-FFF2-40B4-BE49-F238E27FC236}">
                <a16:creationId xmlns:a16="http://schemas.microsoft.com/office/drawing/2014/main" id="{A24AF287-3552-4984-A9B2-61FBE3693D82}"/>
              </a:ext>
            </a:extLst>
          </p:cNvPr>
          <p:cNvPicPr>
            <a:picLocks noChangeAspect="1"/>
          </p:cNvPicPr>
          <p:nvPr/>
        </p:nvPicPr>
        <p:blipFill>
          <a:blip r:embed="rId2"/>
          <a:stretch>
            <a:fillRect/>
          </a:stretch>
        </p:blipFill>
        <p:spPr>
          <a:xfrm>
            <a:off x="71120" y="4531337"/>
            <a:ext cx="3896269" cy="1743318"/>
          </a:xfrm>
          <a:prstGeom prst="rect">
            <a:avLst/>
          </a:prstGeom>
        </p:spPr>
      </p:pic>
      <p:pic>
        <p:nvPicPr>
          <p:cNvPr id="9" name="Content Placeholder 8" descr="Preferences">
            <a:extLst>
              <a:ext uri="{FF2B5EF4-FFF2-40B4-BE49-F238E27FC236}">
                <a16:creationId xmlns:a16="http://schemas.microsoft.com/office/drawing/2014/main" id="{1614604A-0ECD-4BAE-AA7E-223A413F36CF}"/>
              </a:ext>
            </a:extLst>
          </p:cNvPr>
          <p:cNvPicPr>
            <a:picLocks noGrp="1" noChangeAspect="1"/>
          </p:cNvPicPr>
          <p:nvPr>
            <p:ph sz="half" idx="2"/>
          </p:nvPr>
        </p:nvPicPr>
        <p:blipFill>
          <a:blip r:embed="rId3"/>
          <a:stretch>
            <a:fillRect/>
          </a:stretch>
        </p:blipFill>
        <p:spPr>
          <a:xfrm>
            <a:off x="2911482" y="4928691"/>
            <a:ext cx="8304603" cy="2180028"/>
          </a:xfrm>
          <a:prstGeom prst="rect">
            <a:avLst/>
          </a:prstGeom>
        </p:spPr>
      </p:pic>
      <p:sp>
        <p:nvSpPr>
          <p:cNvPr id="11" name="TextBox 10">
            <a:extLst>
              <a:ext uri="{FF2B5EF4-FFF2-40B4-BE49-F238E27FC236}">
                <a16:creationId xmlns:a16="http://schemas.microsoft.com/office/drawing/2014/main" id="{16C35FF2-DDBD-40F6-BAB7-09E4A92EF806}"/>
              </a:ext>
            </a:extLst>
          </p:cNvPr>
          <p:cNvSpPr txBox="1"/>
          <p:nvPr/>
        </p:nvSpPr>
        <p:spPr>
          <a:xfrm>
            <a:off x="191835" y="1675283"/>
            <a:ext cx="8963527" cy="2585323"/>
          </a:xfrm>
          <a:prstGeom prst="rect">
            <a:avLst/>
          </a:prstGeom>
          <a:noFill/>
        </p:spPr>
        <p:txBody>
          <a:bodyPr wrap="square" rtlCol="0">
            <a:spAutoFit/>
          </a:bodyPr>
          <a:lstStyle/>
          <a:p>
            <a:r>
              <a:rPr lang="en-US" dirty="0"/>
              <a:t>Three possible preferences</a:t>
            </a:r>
          </a:p>
          <a:p>
            <a:pPr marL="342900" indent="-342900">
              <a:buFont typeface="+mj-lt"/>
              <a:buAutoNum type="arabicPeriod"/>
            </a:pPr>
            <a:r>
              <a:rPr lang="en-US" b="1" dirty="0"/>
              <a:t>Record Release </a:t>
            </a:r>
            <a:r>
              <a:rPr lang="en-US" dirty="0"/>
              <a:t>(Inspection Data Warehouse)</a:t>
            </a:r>
          </a:p>
          <a:p>
            <a:pPr marL="800100" lvl="1" indent="-342900">
              <a:buFont typeface="Arial" panose="020B0604020202020204" pitchFamily="34" charset="0"/>
              <a:buChar char="•"/>
            </a:pPr>
            <a:r>
              <a:rPr lang="en-US" dirty="0"/>
              <a:t>Email or Web Service</a:t>
            </a:r>
          </a:p>
          <a:p>
            <a:pPr marL="1257300" lvl="2" indent="-342900">
              <a:buFont typeface="Arial" panose="020B0604020202020204" pitchFamily="34" charset="0"/>
              <a:buChar char="•"/>
            </a:pPr>
            <a:r>
              <a:rPr lang="en-US" dirty="0"/>
              <a:t>Emails are sent to users with type of “IDW Records POC”</a:t>
            </a:r>
          </a:p>
          <a:p>
            <a:pPr marL="1257300" lvl="2" indent="-342900">
              <a:buFont typeface="Arial" panose="020B0604020202020204" pitchFamily="34" charset="0"/>
              <a:buChar char="•"/>
            </a:pPr>
            <a:r>
              <a:rPr lang="en-US" dirty="0"/>
              <a:t>Web service available for download inside IDW website.</a:t>
            </a:r>
          </a:p>
          <a:p>
            <a:pPr marL="342900" indent="-342900">
              <a:buFont typeface="+mj-lt"/>
              <a:buAutoNum type="arabicPeriod"/>
            </a:pPr>
            <a:r>
              <a:rPr lang="en-US" b="1" dirty="0"/>
              <a:t>Record Release Format</a:t>
            </a:r>
            <a:r>
              <a:rPr lang="en-US" dirty="0"/>
              <a:t> (CSV or XML)  (Inspection Data Warehouse)</a:t>
            </a:r>
          </a:p>
          <a:p>
            <a:pPr marL="342900" indent="-342900">
              <a:buFont typeface="+mj-lt"/>
              <a:buAutoNum type="arabicPeriod"/>
            </a:pPr>
            <a:r>
              <a:rPr lang="en-US" b="1" dirty="0"/>
              <a:t>Service Request Account Provider</a:t>
            </a:r>
            <a:r>
              <a:rPr lang="en-US" dirty="0"/>
              <a:t> (Yes /No)</a:t>
            </a:r>
          </a:p>
          <a:p>
            <a:pPr marL="800100" lvl="1" indent="-342900">
              <a:buFont typeface="+mj-lt"/>
              <a:buAutoNum type="arabicPeriod"/>
            </a:pPr>
            <a:r>
              <a:rPr lang="en-US" dirty="0"/>
              <a:t>Only for Official Service Providers (OSP), allows the OSP to ‘opt-in’ to offering accounts and service request through </a:t>
            </a:r>
            <a:r>
              <a:rPr lang="en-US" dirty="0" err="1"/>
              <a:t>MyFGIS</a:t>
            </a:r>
            <a:r>
              <a:rPr lang="en-US" dirty="0"/>
              <a:t>.</a:t>
            </a:r>
          </a:p>
        </p:txBody>
      </p:sp>
    </p:spTree>
    <p:extLst>
      <p:ext uri="{BB962C8B-B14F-4D97-AF65-F5344CB8AC3E}">
        <p14:creationId xmlns:p14="http://schemas.microsoft.com/office/powerpoint/2010/main" val="122240094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1CBD-0E86-4BFD-93A3-ED634AA81AB0}"/>
              </a:ext>
            </a:extLst>
          </p:cNvPr>
          <p:cNvSpPr>
            <a:spLocks noGrp="1"/>
          </p:cNvSpPr>
          <p:nvPr>
            <p:ph type="title"/>
          </p:nvPr>
        </p:nvSpPr>
        <p:spPr/>
        <p:txBody>
          <a:bodyPr/>
          <a:lstStyle/>
          <a:p>
            <a:r>
              <a:rPr lang="en-US" dirty="0"/>
              <a:t>Contacts vs Users</a:t>
            </a:r>
          </a:p>
        </p:txBody>
      </p:sp>
      <p:sp>
        <p:nvSpPr>
          <p:cNvPr id="3" name="Content Placeholder 2">
            <a:extLst>
              <a:ext uri="{FF2B5EF4-FFF2-40B4-BE49-F238E27FC236}">
                <a16:creationId xmlns:a16="http://schemas.microsoft.com/office/drawing/2014/main" id="{07410CA7-A32B-4A41-AB5E-27EA133D1FB1}"/>
              </a:ext>
            </a:extLst>
          </p:cNvPr>
          <p:cNvSpPr>
            <a:spLocks noGrp="1"/>
          </p:cNvSpPr>
          <p:nvPr>
            <p:ph sz="half" idx="2"/>
          </p:nvPr>
        </p:nvSpPr>
        <p:spPr/>
        <p:txBody>
          <a:bodyPr>
            <a:normAutofit fontScale="92500" lnSpcReduction="10000"/>
          </a:bodyPr>
          <a:lstStyle/>
          <a:p>
            <a:r>
              <a:rPr lang="en-US" dirty="0"/>
              <a:t>Contacts are added to the user pool, but cannot be assigned system roles</a:t>
            </a:r>
          </a:p>
          <a:p>
            <a:r>
              <a:rPr lang="en-US" dirty="0"/>
              <a:t>Contacts, may be defined with ‘Person Types,’ so that your organization can be fully described according to the law and regulations. </a:t>
            </a:r>
          </a:p>
          <a:p>
            <a:pPr lvl="1"/>
            <a:r>
              <a:rPr lang="en-US" dirty="0"/>
              <a:t>Person Types support both Titles and specific system functions.</a:t>
            </a:r>
          </a:p>
          <a:p>
            <a:pPr lvl="1"/>
            <a:r>
              <a:rPr lang="en-US" dirty="0"/>
              <a:t>Person Types are NOT system security roles.</a:t>
            </a:r>
          </a:p>
          <a:p>
            <a:r>
              <a:rPr lang="en-US" dirty="0"/>
              <a:t>The system may send emails to contacts </a:t>
            </a:r>
          </a:p>
          <a:p>
            <a:pPr lvl="1"/>
            <a:r>
              <a:rPr lang="en-US" dirty="0"/>
              <a:t>A contact with an active ‘type’ of ‘IDW Records POC’ will receive emails according to the organization preferences.</a:t>
            </a:r>
          </a:p>
          <a:p>
            <a:pPr lvl="1"/>
            <a:r>
              <a:rPr lang="en-US" dirty="0"/>
              <a:t>A contact attached to the service request will be emailed updates about the request. </a:t>
            </a:r>
          </a:p>
          <a:p>
            <a:endParaRPr lang="en-US" dirty="0"/>
          </a:p>
          <a:p>
            <a:endParaRPr lang="en-US" dirty="0"/>
          </a:p>
        </p:txBody>
      </p:sp>
      <p:sp>
        <p:nvSpPr>
          <p:cNvPr id="4" name="Slide Number Placeholder 3">
            <a:extLst>
              <a:ext uri="{FF2B5EF4-FFF2-40B4-BE49-F238E27FC236}">
                <a16:creationId xmlns:a16="http://schemas.microsoft.com/office/drawing/2014/main" id="{DF3AC26E-2CF9-46A4-AC7F-8E5E20A89945}"/>
              </a:ext>
            </a:extLst>
          </p:cNvPr>
          <p:cNvSpPr>
            <a:spLocks noGrp="1"/>
          </p:cNvSpPr>
          <p:nvPr>
            <p:ph type="sldNum" sz="quarter" idx="12"/>
          </p:nvPr>
        </p:nvSpPr>
        <p:spPr/>
        <p:txBody>
          <a:bodyPr/>
          <a:lstStyle/>
          <a:p>
            <a:fld id="{5201D16B-2387-4D5C-AC4F-ECB6D6ED1DB7}" type="slidenum">
              <a:rPr lang="en-US" smtClean="0"/>
              <a:pPr/>
              <a:t>53</a:t>
            </a:fld>
            <a:endParaRPr lang="en-US" dirty="0"/>
          </a:p>
        </p:txBody>
      </p:sp>
    </p:spTree>
    <p:extLst>
      <p:ext uri="{BB962C8B-B14F-4D97-AF65-F5344CB8AC3E}">
        <p14:creationId xmlns:p14="http://schemas.microsoft.com/office/powerpoint/2010/main" val="345842962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1CBD-0E86-4BFD-93A3-ED634AA81AB0}"/>
              </a:ext>
            </a:extLst>
          </p:cNvPr>
          <p:cNvSpPr>
            <a:spLocks noGrp="1"/>
          </p:cNvSpPr>
          <p:nvPr>
            <p:ph type="title"/>
          </p:nvPr>
        </p:nvSpPr>
        <p:spPr/>
        <p:txBody>
          <a:bodyPr/>
          <a:lstStyle/>
          <a:p>
            <a:r>
              <a:rPr lang="en-US" dirty="0"/>
              <a:t>Add a contact</a:t>
            </a:r>
          </a:p>
        </p:txBody>
      </p:sp>
      <p:sp>
        <p:nvSpPr>
          <p:cNvPr id="3" name="Content Placeholder 2">
            <a:extLst>
              <a:ext uri="{FF2B5EF4-FFF2-40B4-BE49-F238E27FC236}">
                <a16:creationId xmlns:a16="http://schemas.microsoft.com/office/drawing/2014/main" id="{07410CA7-A32B-4A41-AB5E-27EA133D1FB1}"/>
              </a:ext>
            </a:extLst>
          </p:cNvPr>
          <p:cNvSpPr>
            <a:spLocks noGrp="1"/>
          </p:cNvSpPr>
          <p:nvPr>
            <p:ph sz="half" idx="2"/>
          </p:nvPr>
        </p:nvSpPr>
        <p:spPr/>
        <p:txBody>
          <a:bodyPr>
            <a:normAutofit/>
          </a:bodyPr>
          <a:lstStyle/>
          <a:p>
            <a:r>
              <a:rPr lang="en-US" dirty="0"/>
              <a:t>Select ‘Add New’ from the Personnel Management area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F3AC26E-2CF9-46A4-AC7F-8E5E20A89945}"/>
              </a:ext>
            </a:extLst>
          </p:cNvPr>
          <p:cNvSpPr>
            <a:spLocks noGrp="1"/>
          </p:cNvSpPr>
          <p:nvPr>
            <p:ph type="sldNum" sz="quarter" idx="12"/>
          </p:nvPr>
        </p:nvSpPr>
        <p:spPr/>
        <p:txBody>
          <a:bodyPr/>
          <a:lstStyle/>
          <a:p>
            <a:fld id="{5201D16B-2387-4D5C-AC4F-ECB6D6ED1DB7}" type="slidenum">
              <a:rPr lang="en-US" smtClean="0"/>
              <a:pPr/>
              <a:t>54</a:t>
            </a:fld>
            <a:endParaRPr lang="en-US" dirty="0"/>
          </a:p>
        </p:txBody>
      </p:sp>
      <p:pic>
        <p:nvPicPr>
          <p:cNvPr id="5" name="Picture 4" descr="OIM Menu">
            <a:extLst>
              <a:ext uri="{FF2B5EF4-FFF2-40B4-BE49-F238E27FC236}">
                <a16:creationId xmlns:a16="http://schemas.microsoft.com/office/drawing/2014/main" id="{A84778F7-B378-4E0D-AC47-D61952D8AB7F}"/>
              </a:ext>
            </a:extLst>
          </p:cNvPr>
          <p:cNvPicPr>
            <a:picLocks noChangeAspect="1"/>
          </p:cNvPicPr>
          <p:nvPr/>
        </p:nvPicPr>
        <p:blipFill>
          <a:blip r:embed="rId2"/>
          <a:stretch>
            <a:fillRect/>
          </a:stretch>
        </p:blipFill>
        <p:spPr>
          <a:xfrm>
            <a:off x="304801" y="2561841"/>
            <a:ext cx="2972215" cy="3105583"/>
          </a:xfrm>
          <a:prstGeom prst="rect">
            <a:avLst/>
          </a:prstGeom>
        </p:spPr>
      </p:pic>
      <p:pic>
        <p:nvPicPr>
          <p:cNvPr id="6" name="Picture 5" descr="Add Contact / Person">
            <a:extLst>
              <a:ext uri="{FF2B5EF4-FFF2-40B4-BE49-F238E27FC236}">
                <a16:creationId xmlns:a16="http://schemas.microsoft.com/office/drawing/2014/main" id="{7B4A98D4-4BBC-4C6A-8A1B-1A81724A8195}"/>
              </a:ext>
            </a:extLst>
          </p:cNvPr>
          <p:cNvPicPr>
            <a:picLocks noChangeAspect="1"/>
          </p:cNvPicPr>
          <p:nvPr/>
        </p:nvPicPr>
        <p:blipFill>
          <a:blip r:embed="rId3"/>
          <a:stretch>
            <a:fillRect/>
          </a:stretch>
        </p:blipFill>
        <p:spPr>
          <a:xfrm>
            <a:off x="4515044" y="2926844"/>
            <a:ext cx="3998335" cy="3061944"/>
          </a:xfrm>
          <a:prstGeom prst="rect">
            <a:avLst/>
          </a:prstGeom>
        </p:spPr>
      </p:pic>
    </p:spTree>
    <p:extLst>
      <p:ext uri="{BB962C8B-B14F-4D97-AF65-F5344CB8AC3E}">
        <p14:creationId xmlns:p14="http://schemas.microsoft.com/office/powerpoint/2010/main" val="4247932695"/>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1CBD-0E86-4BFD-93A3-ED634AA81AB0}"/>
              </a:ext>
            </a:extLst>
          </p:cNvPr>
          <p:cNvSpPr>
            <a:spLocks noGrp="1"/>
          </p:cNvSpPr>
          <p:nvPr>
            <p:ph type="title"/>
          </p:nvPr>
        </p:nvSpPr>
        <p:spPr/>
        <p:txBody>
          <a:bodyPr/>
          <a:lstStyle/>
          <a:p>
            <a:r>
              <a:rPr lang="en-US" dirty="0"/>
              <a:t>Contact/Person/User &amp; Types List</a:t>
            </a:r>
          </a:p>
        </p:txBody>
      </p:sp>
      <p:sp>
        <p:nvSpPr>
          <p:cNvPr id="3" name="Content Placeholder 2">
            <a:extLst>
              <a:ext uri="{FF2B5EF4-FFF2-40B4-BE49-F238E27FC236}">
                <a16:creationId xmlns:a16="http://schemas.microsoft.com/office/drawing/2014/main" id="{07410CA7-A32B-4A41-AB5E-27EA133D1FB1}"/>
              </a:ext>
            </a:extLst>
          </p:cNvPr>
          <p:cNvSpPr>
            <a:spLocks noGrp="1"/>
          </p:cNvSpPr>
          <p:nvPr>
            <p:ph sz="half" idx="2"/>
          </p:nvPr>
        </p:nvSpPr>
        <p:spPr>
          <a:xfrm>
            <a:off x="304802" y="1957019"/>
            <a:ext cx="9122978" cy="4123944"/>
          </a:xfrm>
        </p:spPr>
        <p:txBody>
          <a:bodyPr>
            <a:normAutofit/>
          </a:bodyPr>
          <a:lstStyle/>
          <a:p>
            <a:r>
              <a:rPr lang="en-US" sz="2400" dirty="0"/>
              <a:t>‘Organization Personnel’ displays all contacts and types. </a:t>
            </a:r>
          </a:p>
          <a:p>
            <a:r>
              <a:rPr lang="en-US" sz="2400" dirty="0"/>
              <a:t>Select the ‘Person Type’ column value for a contact to update them.</a:t>
            </a:r>
          </a:p>
          <a:p>
            <a:r>
              <a:rPr lang="en-US" sz="2400" dirty="0"/>
              <a:t>If a </a:t>
            </a:r>
            <a:r>
              <a:rPr lang="en-US" sz="2400" dirty="0" err="1"/>
              <a:t>UserID</a:t>
            </a:r>
            <a:r>
              <a:rPr lang="en-US" sz="2400" dirty="0"/>
              <a:t> is ‘Not Assigned’, follow that link to connect the contact to an existing system user.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F3AC26E-2CF9-46A4-AC7F-8E5E20A89945}"/>
              </a:ext>
            </a:extLst>
          </p:cNvPr>
          <p:cNvSpPr>
            <a:spLocks noGrp="1"/>
          </p:cNvSpPr>
          <p:nvPr>
            <p:ph type="sldNum" sz="quarter" idx="12"/>
          </p:nvPr>
        </p:nvSpPr>
        <p:spPr/>
        <p:txBody>
          <a:bodyPr/>
          <a:lstStyle/>
          <a:p>
            <a:fld id="{5201D16B-2387-4D5C-AC4F-ECB6D6ED1DB7}" type="slidenum">
              <a:rPr lang="en-US" smtClean="0"/>
              <a:pPr/>
              <a:t>55</a:t>
            </a:fld>
            <a:endParaRPr lang="en-US" dirty="0"/>
          </a:p>
        </p:txBody>
      </p:sp>
      <p:pic>
        <p:nvPicPr>
          <p:cNvPr id="9" name="Picture 8" descr="Menu">
            <a:extLst>
              <a:ext uri="{FF2B5EF4-FFF2-40B4-BE49-F238E27FC236}">
                <a16:creationId xmlns:a16="http://schemas.microsoft.com/office/drawing/2014/main" id="{41FA2FCB-3C50-4E44-823D-C014828D2E3D}"/>
              </a:ext>
            </a:extLst>
          </p:cNvPr>
          <p:cNvPicPr>
            <a:picLocks noChangeAspect="1"/>
          </p:cNvPicPr>
          <p:nvPr/>
        </p:nvPicPr>
        <p:blipFill>
          <a:blip r:embed="rId2"/>
          <a:stretch>
            <a:fillRect/>
          </a:stretch>
        </p:blipFill>
        <p:spPr>
          <a:xfrm>
            <a:off x="228602" y="3687419"/>
            <a:ext cx="2651002" cy="2934442"/>
          </a:xfrm>
          <a:prstGeom prst="rect">
            <a:avLst/>
          </a:prstGeom>
        </p:spPr>
      </p:pic>
      <p:pic>
        <p:nvPicPr>
          <p:cNvPr id="10" name="Picture 9" descr="Contacts list">
            <a:extLst>
              <a:ext uri="{FF2B5EF4-FFF2-40B4-BE49-F238E27FC236}">
                <a16:creationId xmlns:a16="http://schemas.microsoft.com/office/drawing/2014/main" id="{62552EE1-0645-4201-A900-A759AA2B5140}"/>
              </a:ext>
            </a:extLst>
          </p:cNvPr>
          <p:cNvPicPr>
            <a:picLocks noChangeAspect="1"/>
          </p:cNvPicPr>
          <p:nvPr/>
        </p:nvPicPr>
        <p:blipFill>
          <a:blip r:embed="rId3"/>
          <a:stretch>
            <a:fillRect/>
          </a:stretch>
        </p:blipFill>
        <p:spPr>
          <a:xfrm>
            <a:off x="3449790" y="3613515"/>
            <a:ext cx="7895176" cy="3008346"/>
          </a:xfrm>
          <a:prstGeom prst="rect">
            <a:avLst/>
          </a:prstGeom>
        </p:spPr>
      </p:pic>
      <p:cxnSp>
        <p:nvCxnSpPr>
          <p:cNvPr id="11" name="O.R.S. Arrow" descr="Arrow">
            <a:extLst>
              <a:ext uri="{FF2B5EF4-FFF2-40B4-BE49-F238E27FC236}">
                <a16:creationId xmlns:a16="http://schemas.microsoft.com/office/drawing/2014/main" id="{3F4DFB60-DCAC-4E99-8661-67C3C6047E62}"/>
              </a:ext>
            </a:extLst>
          </p:cNvPr>
          <p:cNvCxnSpPr>
            <a:cxnSpLocks/>
          </p:cNvCxnSpPr>
          <p:nvPr/>
        </p:nvCxnSpPr>
        <p:spPr>
          <a:xfrm flipH="1">
            <a:off x="5633545" y="4572000"/>
            <a:ext cx="683172" cy="515007"/>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O.R.S. Arrow" descr="Arrow">
            <a:extLst>
              <a:ext uri="{FF2B5EF4-FFF2-40B4-BE49-F238E27FC236}">
                <a16:creationId xmlns:a16="http://schemas.microsoft.com/office/drawing/2014/main" id="{F37F5986-8B8E-4227-A68E-D4052935A0AD}"/>
              </a:ext>
            </a:extLst>
          </p:cNvPr>
          <p:cNvCxnSpPr>
            <a:cxnSpLocks/>
          </p:cNvCxnSpPr>
          <p:nvPr/>
        </p:nvCxnSpPr>
        <p:spPr>
          <a:xfrm flipH="1">
            <a:off x="9427780" y="4860184"/>
            <a:ext cx="683172" cy="515007"/>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024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1CBD-0E86-4BFD-93A3-ED634AA81AB0}"/>
              </a:ext>
            </a:extLst>
          </p:cNvPr>
          <p:cNvSpPr>
            <a:spLocks noGrp="1"/>
          </p:cNvSpPr>
          <p:nvPr>
            <p:ph type="title"/>
          </p:nvPr>
        </p:nvSpPr>
        <p:spPr/>
        <p:txBody>
          <a:bodyPr/>
          <a:lstStyle/>
          <a:p>
            <a:r>
              <a:rPr lang="en-US" dirty="0"/>
              <a:t>Update Contact/Person Types</a:t>
            </a:r>
          </a:p>
        </p:txBody>
      </p:sp>
      <p:sp>
        <p:nvSpPr>
          <p:cNvPr id="3" name="Content Placeholder 2">
            <a:extLst>
              <a:ext uri="{FF2B5EF4-FFF2-40B4-BE49-F238E27FC236}">
                <a16:creationId xmlns:a16="http://schemas.microsoft.com/office/drawing/2014/main" id="{07410CA7-A32B-4A41-AB5E-27EA133D1FB1}"/>
              </a:ext>
            </a:extLst>
          </p:cNvPr>
          <p:cNvSpPr>
            <a:spLocks noGrp="1"/>
          </p:cNvSpPr>
          <p:nvPr>
            <p:ph sz="half" idx="2"/>
          </p:nvPr>
        </p:nvSpPr>
        <p:spPr/>
        <p:txBody>
          <a:bodyPr>
            <a:normAutofit/>
          </a:bodyPr>
          <a:lstStyle/>
          <a:p>
            <a:r>
              <a:rPr lang="en-US" dirty="0"/>
              <a:t>Person Types come from many sources, including your annual export registration.</a:t>
            </a:r>
          </a:p>
          <a:p>
            <a:r>
              <a:rPr lang="en-US" dirty="0"/>
              <a:t>Select ‘Create Person Type’ to add a type.</a:t>
            </a:r>
          </a:p>
          <a:p>
            <a:r>
              <a:rPr lang="en-US" dirty="0"/>
              <a:t>Any contact with the person type of ‘IDW Records POC’ will get the IDW release emails twice a day.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F3AC26E-2CF9-46A4-AC7F-8E5E20A89945}"/>
              </a:ext>
            </a:extLst>
          </p:cNvPr>
          <p:cNvSpPr>
            <a:spLocks noGrp="1"/>
          </p:cNvSpPr>
          <p:nvPr>
            <p:ph type="sldNum" sz="quarter" idx="12"/>
          </p:nvPr>
        </p:nvSpPr>
        <p:spPr/>
        <p:txBody>
          <a:bodyPr/>
          <a:lstStyle/>
          <a:p>
            <a:fld id="{5201D16B-2387-4D5C-AC4F-ECB6D6ED1DB7}" type="slidenum">
              <a:rPr lang="en-US" smtClean="0"/>
              <a:pPr/>
              <a:t>56</a:t>
            </a:fld>
            <a:endParaRPr lang="en-US" dirty="0"/>
          </a:p>
        </p:txBody>
      </p:sp>
      <p:pic>
        <p:nvPicPr>
          <p:cNvPr id="5" name="Picture 4" descr="User Type listing">
            <a:extLst>
              <a:ext uri="{FF2B5EF4-FFF2-40B4-BE49-F238E27FC236}">
                <a16:creationId xmlns:a16="http://schemas.microsoft.com/office/drawing/2014/main" id="{6C0194C2-9AFF-4FDB-B434-8E0E1FE4A621}"/>
              </a:ext>
            </a:extLst>
          </p:cNvPr>
          <p:cNvPicPr>
            <a:picLocks noChangeAspect="1"/>
          </p:cNvPicPr>
          <p:nvPr/>
        </p:nvPicPr>
        <p:blipFill>
          <a:blip r:embed="rId2"/>
          <a:stretch>
            <a:fillRect/>
          </a:stretch>
        </p:blipFill>
        <p:spPr>
          <a:xfrm>
            <a:off x="228602" y="4314181"/>
            <a:ext cx="9078082" cy="2042169"/>
          </a:xfrm>
          <a:prstGeom prst="rect">
            <a:avLst/>
          </a:prstGeom>
        </p:spPr>
      </p:pic>
      <p:pic>
        <p:nvPicPr>
          <p:cNvPr id="6" name="Picture 5" descr="Create new Type record">
            <a:extLst>
              <a:ext uri="{FF2B5EF4-FFF2-40B4-BE49-F238E27FC236}">
                <a16:creationId xmlns:a16="http://schemas.microsoft.com/office/drawing/2014/main" id="{BBE79D40-5A4B-4C05-B478-83C86FED7D91}"/>
              </a:ext>
            </a:extLst>
          </p:cNvPr>
          <p:cNvPicPr>
            <a:picLocks noChangeAspect="1"/>
          </p:cNvPicPr>
          <p:nvPr/>
        </p:nvPicPr>
        <p:blipFill>
          <a:blip r:embed="rId3"/>
          <a:stretch>
            <a:fillRect/>
          </a:stretch>
        </p:blipFill>
        <p:spPr>
          <a:xfrm>
            <a:off x="8616687" y="2976549"/>
            <a:ext cx="3459699" cy="3242108"/>
          </a:xfrm>
          <a:prstGeom prst="rect">
            <a:avLst/>
          </a:prstGeom>
        </p:spPr>
      </p:pic>
    </p:spTree>
    <p:extLst>
      <p:ext uri="{BB962C8B-B14F-4D97-AF65-F5344CB8AC3E}">
        <p14:creationId xmlns:p14="http://schemas.microsoft.com/office/powerpoint/2010/main" val="152154532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1CBD-0E86-4BFD-93A3-ED634AA81AB0}"/>
              </a:ext>
            </a:extLst>
          </p:cNvPr>
          <p:cNvSpPr>
            <a:spLocks noGrp="1"/>
          </p:cNvSpPr>
          <p:nvPr>
            <p:ph type="title"/>
          </p:nvPr>
        </p:nvSpPr>
        <p:spPr/>
        <p:txBody>
          <a:bodyPr/>
          <a:lstStyle/>
          <a:p>
            <a:r>
              <a:rPr lang="en-US" dirty="0"/>
              <a:t>Convert contact to system user</a:t>
            </a:r>
          </a:p>
        </p:txBody>
      </p:sp>
      <p:sp>
        <p:nvSpPr>
          <p:cNvPr id="3" name="Content Placeholder 2">
            <a:extLst>
              <a:ext uri="{FF2B5EF4-FFF2-40B4-BE49-F238E27FC236}">
                <a16:creationId xmlns:a16="http://schemas.microsoft.com/office/drawing/2014/main" id="{07410CA7-A32B-4A41-AB5E-27EA133D1FB1}"/>
              </a:ext>
            </a:extLst>
          </p:cNvPr>
          <p:cNvSpPr>
            <a:spLocks noGrp="1"/>
          </p:cNvSpPr>
          <p:nvPr>
            <p:ph sz="half" idx="2"/>
          </p:nvPr>
        </p:nvSpPr>
        <p:spPr>
          <a:xfrm>
            <a:off x="304801" y="1957019"/>
            <a:ext cx="8797158" cy="4123944"/>
          </a:xfrm>
        </p:spPr>
        <p:txBody>
          <a:bodyPr>
            <a:normAutofit/>
          </a:bodyPr>
          <a:lstStyle/>
          <a:p>
            <a:r>
              <a:rPr lang="en-US" dirty="0"/>
              <a:t>Once your contact signs up as a user, or if they are already a user, you will have a duplicate entry. </a:t>
            </a:r>
          </a:p>
          <a:p>
            <a:r>
              <a:rPr lang="en-US" dirty="0"/>
              <a:t>Use their existing User Number (found on </a:t>
            </a:r>
            <a:r>
              <a:rPr lang="en-US" dirty="0">
                <a:hlinkClick r:id="rId2" action="ppaction://hlinksldjump"/>
              </a:rPr>
              <a:t>‘</a:t>
            </a:r>
            <a:r>
              <a:rPr lang="en-US" dirty="0">
                <a:hlinkClick r:id="rId3" action="ppaction://hlinksldjump"/>
              </a:rPr>
              <a:t>My</a:t>
            </a:r>
            <a:r>
              <a:rPr lang="en-US" dirty="0">
                <a:hlinkClick r:id="rId2" action="ppaction://hlinksldjump"/>
              </a:rPr>
              <a:t> Profile’</a:t>
            </a:r>
            <a:r>
              <a:rPr lang="en-US" dirty="0"/>
              <a:t>) after login, to connect them and grant them system roles. </a:t>
            </a:r>
          </a:p>
          <a:p>
            <a:endParaRPr lang="en-US" dirty="0"/>
          </a:p>
          <a:p>
            <a:endParaRPr lang="en-US" dirty="0"/>
          </a:p>
        </p:txBody>
      </p:sp>
      <p:sp>
        <p:nvSpPr>
          <p:cNvPr id="4" name="Slide Number Placeholder 3">
            <a:extLst>
              <a:ext uri="{FF2B5EF4-FFF2-40B4-BE49-F238E27FC236}">
                <a16:creationId xmlns:a16="http://schemas.microsoft.com/office/drawing/2014/main" id="{DF3AC26E-2CF9-46A4-AC7F-8E5E20A89945}"/>
              </a:ext>
            </a:extLst>
          </p:cNvPr>
          <p:cNvSpPr>
            <a:spLocks noGrp="1"/>
          </p:cNvSpPr>
          <p:nvPr>
            <p:ph type="sldNum" sz="quarter" idx="12"/>
          </p:nvPr>
        </p:nvSpPr>
        <p:spPr/>
        <p:txBody>
          <a:bodyPr/>
          <a:lstStyle/>
          <a:p>
            <a:fld id="{5201D16B-2387-4D5C-AC4F-ECB6D6ED1DB7}" type="slidenum">
              <a:rPr lang="en-US" smtClean="0"/>
              <a:pPr/>
              <a:t>57</a:t>
            </a:fld>
            <a:endParaRPr lang="en-US" dirty="0"/>
          </a:p>
        </p:txBody>
      </p:sp>
      <p:pic>
        <p:nvPicPr>
          <p:cNvPr id="5" name="Picture 4" descr="Link contact to system user">
            <a:extLst>
              <a:ext uri="{FF2B5EF4-FFF2-40B4-BE49-F238E27FC236}">
                <a16:creationId xmlns:a16="http://schemas.microsoft.com/office/drawing/2014/main" id="{15D38B95-5CAE-4C21-86B9-9CCB99243EC0}"/>
              </a:ext>
            </a:extLst>
          </p:cNvPr>
          <p:cNvPicPr>
            <a:picLocks noChangeAspect="1"/>
          </p:cNvPicPr>
          <p:nvPr/>
        </p:nvPicPr>
        <p:blipFill>
          <a:blip r:embed="rId4"/>
          <a:stretch>
            <a:fillRect/>
          </a:stretch>
        </p:blipFill>
        <p:spPr>
          <a:xfrm>
            <a:off x="441433" y="3755629"/>
            <a:ext cx="7577959" cy="2199380"/>
          </a:xfrm>
          <a:prstGeom prst="rect">
            <a:avLst/>
          </a:prstGeom>
        </p:spPr>
      </p:pic>
    </p:spTree>
    <p:extLst>
      <p:ext uri="{BB962C8B-B14F-4D97-AF65-F5344CB8AC3E}">
        <p14:creationId xmlns:p14="http://schemas.microsoft.com/office/powerpoint/2010/main" val="329946025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136395" y="4311451"/>
            <a:ext cx="5477551" cy="635122"/>
          </a:xfrm>
        </p:spPr>
        <p:txBody>
          <a:bodyPr>
            <a:normAutofit/>
          </a:bodyPr>
          <a:lstStyle/>
          <a:p>
            <a:pPr algn="l"/>
            <a:r>
              <a:rPr lang="en-US" sz="3600" b="1" dirty="0">
                <a:hlinkClick r:id="rId3"/>
              </a:rPr>
              <a:t>MyFGIS@usda.gov</a:t>
            </a:r>
            <a:endParaRPr lang="en-US" sz="3200" dirty="0"/>
          </a:p>
        </p:txBody>
      </p:sp>
      <p:sp>
        <p:nvSpPr>
          <p:cNvPr id="5" name="Title 4"/>
          <p:cNvSpPr>
            <a:spLocks noGrp="1"/>
          </p:cNvSpPr>
          <p:nvPr>
            <p:ph type="ctrTitle"/>
          </p:nvPr>
        </p:nvSpPr>
        <p:spPr>
          <a:xfrm>
            <a:off x="228600" y="1298837"/>
            <a:ext cx="5907795" cy="1032222"/>
          </a:xfrm>
        </p:spPr>
        <p:txBody>
          <a:bodyPr>
            <a:normAutofit fontScale="90000"/>
          </a:bodyPr>
          <a:lstStyle/>
          <a:p>
            <a:r>
              <a:rPr lang="en-US" sz="4800" dirty="0"/>
              <a:t>Questions / Feedback?</a:t>
            </a:r>
          </a:p>
        </p:txBody>
      </p:sp>
      <p:sp>
        <p:nvSpPr>
          <p:cNvPr id="3" name="Slide Number Placeholder 2">
            <a:extLst>
              <a:ext uri="{FF2B5EF4-FFF2-40B4-BE49-F238E27FC236}">
                <a16:creationId xmlns:a16="http://schemas.microsoft.com/office/drawing/2014/main" id="{FB09AB43-5963-9A1E-2EBD-5E8B6F98F1E9}"/>
              </a:ext>
            </a:extLst>
          </p:cNvPr>
          <p:cNvSpPr>
            <a:spLocks noGrp="1"/>
          </p:cNvSpPr>
          <p:nvPr>
            <p:ph type="sldNum" sz="quarter" idx="12"/>
          </p:nvPr>
        </p:nvSpPr>
        <p:spPr/>
        <p:txBody>
          <a:bodyPr/>
          <a:lstStyle/>
          <a:p>
            <a:fld id="{D0AAFC3D-B629-4B12-9956-E4CC463633C7}" type="slidenum">
              <a:rPr lang="en-US" smtClean="0"/>
              <a:t>58</a:t>
            </a:fld>
            <a:endParaRPr lang="en-US"/>
          </a:p>
        </p:txBody>
      </p:sp>
    </p:spTree>
    <p:extLst>
      <p:ext uri="{BB962C8B-B14F-4D97-AF65-F5344CB8AC3E}">
        <p14:creationId xmlns:p14="http://schemas.microsoft.com/office/powerpoint/2010/main" val="313629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494DA-8151-4574-8465-9EB722BC8BBE}"/>
              </a:ext>
            </a:extLst>
          </p:cNvPr>
          <p:cNvSpPr>
            <a:spLocks noGrp="1"/>
          </p:cNvSpPr>
          <p:nvPr>
            <p:ph type="title" idx="4294967295"/>
          </p:nvPr>
        </p:nvSpPr>
        <p:spPr>
          <a:xfrm>
            <a:off x="4795223" y="0"/>
            <a:ext cx="4063027" cy="583941"/>
          </a:xfrm>
        </p:spPr>
        <p:txBody>
          <a:bodyPr>
            <a:normAutofit/>
          </a:bodyPr>
          <a:lstStyle/>
          <a:p>
            <a:r>
              <a:rPr lang="en-US" b="1" dirty="0"/>
              <a:t>Log in / Register</a:t>
            </a:r>
          </a:p>
        </p:txBody>
      </p:sp>
      <p:pic>
        <p:nvPicPr>
          <p:cNvPr id="2" name="Picture 1" descr="MyFGIS Profile">
            <a:extLst>
              <a:ext uri="{FF2B5EF4-FFF2-40B4-BE49-F238E27FC236}">
                <a16:creationId xmlns:a16="http://schemas.microsoft.com/office/drawing/2014/main" id="{D667CF03-821D-4F43-A458-E134161042BC}"/>
              </a:ext>
            </a:extLst>
          </p:cNvPr>
          <p:cNvPicPr>
            <a:picLocks noChangeAspect="1"/>
          </p:cNvPicPr>
          <p:nvPr/>
        </p:nvPicPr>
        <p:blipFill>
          <a:blip r:embed="rId3"/>
          <a:stretch>
            <a:fillRect/>
          </a:stretch>
        </p:blipFill>
        <p:spPr>
          <a:xfrm>
            <a:off x="113947" y="832503"/>
            <a:ext cx="9362553" cy="5739965"/>
          </a:xfrm>
          <a:prstGeom prst="rect">
            <a:avLst/>
          </a:prstGeom>
        </p:spPr>
      </p:pic>
      <p:sp>
        <p:nvSpPr>
          <p:cNvPr id="23" name="Content Placeholder 4">
            <a:extLst>
              <a:ext uri="{FF2B5EF4-FFF2-40B4-BE49-F238E27FC236}">
                <a16:creationId xmlns:a16="http://schemas.microsoft.com/office/drawing/2014/main" id="{58E741A6-475B-4D75-B63A-FFA48852E90D}"/>
              </a:ext>
            </a:extLst>
          </p:cNvPr>
          <p:cNvSpPr txBox="1">
            <a:spLocks/>
          </p:cNvSpPr>
          <p:nvPr/>
        </p:nvSpPr>
        <p:spPr>
          <a:xfrm>
            <a:off x="0" y="2989578"/>
            <a:ext cx="2140988" cy="878844"/>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Return to profile from the My FGIS menu panel</a:t>
            </a:r>
          </a:p>
        </p:txBody>
      </p:sp>
      <p:cxnSp>
        <p:nvCxnSpPr>
          <p:cNvPr id="24" name="O.R.S. Arrow" descr="Arrow">
            <a:extLst>
              <a:ext uri="{FF2B5EF4-FFF2-40B4-BE49-F238E27FC236}">
                <a16:creationId xmlns:a16="http://schemas.microsoft.com/office/drawing/2014/main" id="{E59D8DBA-ABA1-49D9-A8C1-5B2191D897A6}"/>
              </a:ext>
            </a:extLst>
          </p:cNvPr>
          <p:cNvCxnSpPr>
            <a:cxnSpLocks/>
          </p:cNvCxnSpPr>
          <p:nvPr/>
        </p:nvCxnSpPr>
        <p:spPr>
          <a:xfrm flipH="1" flipV="1">
            <a:off x="587229" y="1220937"/>
            <a:ext cx="72378" cy="1832656"/>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8" name="Content Placeholder 4">
            <a:extLst>
              <a:ext uri="{FF2B5EF4-FFF2-40B4-BE49-F238E27FC236}">
                <a16:creationId xmlns:a16="http://schemas.microsoft.com/office/drawing/2014/main" id="{2A85F79A-493F-4EF0-8D4D-CAD6B0192C8F}"/>
              </a:ext>
            </a:extLst>
          </p:cNvPr>
          <p:cNvSpPr txBox="1">
            <a:spLocks/>
          </p:cNvSpPr>
          <p:nvPr/>
        </p:nvSpPr>
        <p:spPr>
          <a:xfrm>
            <a:off x="9955938" y="959668"/>
            <a:ext cx="2140988" cy="466460"/>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You are logged in, but not linked to a </a:t>
            </a:r>
            <a:r>
              <a:rPr lang="en-US" sz="1400" b="1" dirty="0" err="1"/>
              <a:t>MyFGIS</a:t>
            </a:r>
            <a:r>
              <a:rPr lang="en-US" sz="1400" b="1" dirty="0"/>
              <a:t>#. </a:t>
            </a:r>
          </a:p>
          <a:p>
            <a:pPr marL="0" indent="0">
              <a:buNone/>
            </a:pPr>
            <a:endParaRPr lang="en-US" sz="2000" b="1" dirty="0"/>
          </a:p>
        </p:txBody>
      </p:sp>
      <p:sp>
        <p:nvSpPr>
          <p:cNvPr id="9" name="Content Placeholder 4">
            <a:extLst>
              <a:ext uri="{FF2B5EF4-FFF2-40B4-BE49-F238E27FC236}">
                <a16:creationId xmlns:a16="http://schemas.microsoft.com/office/drawing/2014/main" id="{AF43ADEB-7689-4D21-A369-44877DA0E155}"/>
              </a:ext>
            </a:extLst>
          </p:cNvPr>
          <p:cNvSpPr txBox="1">
            <a:spLocks/>
          </p:cNvSpPr>
          <p:nvPr/>
        </p:nvSpPr>
        <p:spPr>
          <a:xfrm>
            <a:off x="9865454" y="1947803"/>
            <a:ext cx="2212599" cy="820564"/>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Your User Number is displayed. </a:t>
            </a:r>
          </a:p>
          <a:p>
            <a:pPr marL="0" indent="0">
              <a:buNone/>
            </a:pPr>
            <a:r>
              <a:rPr lang="en-US" sz="1400" b="1" dirty="0"/>
              <a:t>This is not a </a:t>
            </a:r>
            <a:r>
              <a:rPr lang="en-US" sz="1400" b="1" dirty="0" err="1"/>
              <a:t>MyFGIS</a:t>
            </a:r>
            <a:r>
              <a:rPr lang="en-US" sz="1400" b="1" dirty="0"/>
              <a:t>#</a:t>
            </a:r>
          </a:p>
          <a:p>
            <a:pPr marL="0" indent="0">
              <a:buNone/>
            </a:pPr>
            <a:endParaRPr lang="en-US" sz="1400" b="1" dirty="0"/>
          </a:p>
        </p:txBody>
      </p:sp>
      <p:cxnSp>
        <p:nvCxnSpPr>
          <p:cNvPr id="10" name="O.R.S. Arrow" descr="Arrow">
            <a:extLst>
              <a:ext uri="{FF2B5EF4-FFF2-40B4-BE49-F238E27FC236}">
                <a16:creationId xmlns:a16="http://schemas.microsoft.com/office/drawing/2014/main" id="{8757441D-20A6-450E-8ED4-43D5F870EE01}"/>
              </a:ext>
            </a:extLst>
          </p:cNvPr>
          <p:cNvCxnSpPr>
            <a:cxnSpLocks/>
          </p:cNvCxnSpPr>
          <p:nvPr/>
        </p:nvCxnSpPr>
        <p:spPr>
          <a:xfrm flipH="1" flipV="1">
            <a:off x="4127383" y="2147582"/>
            <a:ext cx="5738071" cy="553674"/>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Content Placeholder 4">
            <a:extLst>
              <a:ext uri="{FF2B5EF4-FFF2-40B4-BE49-F238E27FC236}">
                <a16:creationId xmlns:a16="http://schemas.microsoft.com/office/drawing/2014/main" id="{A501BE1E-BE0D-44A9-91DA-E7880FEB2696}"/>
              </a:ext>
            </a:extLst>
          </p:cNvPr>
          <p:cNvSpPr txBox="1">
            <a:spLocks/>
          </p:cNvSpPr>
          <p:nvPr/>
        </p:nvSpPr>
        <p:spPr>
          <a:xfrm>
            <a:off x="7772755" y="3702486"/>
            <a:ext cx="4305298" cy="1540701"/>
          </a:xfrm>
          <a:prstGeom prst="rect">
            <a:avLst/>
          </a:prstGeom>
          <a:solidFill>
            <a:schemeClr val="accent6">
              <a:lumMod val="20000"/>
              <a:lumOff val="80000"/>
            </a:schemeClr>
          </a:solidFill>
          <a:ln>
            <a:solidFill>
              <a:schemeClr val="accent6">
                <a:lumMod val="75000"/>
              </a:schemeClr>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You must have a role with a </a:t>
            </a:r>
            <a:r>
              <a:rPr lang="en-US" sz="1600" dirty="0" err="1"/>
              <a:t>MyFGIS</a:t>
            </a:r>
            <a:r>
              <a:rPr lang="en-US" sz="1600" dirty="0"/>
              <a:t># to conduct business with FGIS. </a:t>
            </a:r>
          </a:p>
          <a:p>
            <a:pPr marL="0" indent="0">
              <a:buNone/>
            </a:pPr>
            <a:r>
              <a:rPr lang="en-US" sz="1600" dirty="0"/>
              <a:t>Continue by either:</a:t>
            </a:r>
          </a:p>
          <a:p>
            <a:pPr marL="0" indent="0">
              <a:buNone/>
            </a:pPr>
            <a:r>
              <a:rPr lang="en-US" sz="1600" dirty="0"/>
              <a:t> 1. Requesting access to a </a:t>
            </a:r>
            <a:r>
              <a:rPr lang="en-US" sz="1600" dirty="0" err="1"/>
              <a:t>MyFGIS</a:t>
            </a:r>
            <a:r>
              <a:rPr lang="en-US" sz="1600" dirty="0"/>
              <a:t># provided to you by your organization </a:t>
            </a:r>
          </a:p>
          <a:p>
            <a:pPr marL="0" indent="0">
              <a:buNone/>
            </a:pPr>
            <a:r>
              <a:rPr lang="en-US" sz="1600" dirty="0"/>
              <a:t> 2. Register for a new </a:t>
            </a:r>
            <a:r>
              <a:rPr lang="en-US" sz="1600" dirty="0" err="1"/>
              <a:t>MyFGIS</a:t>
            </a:r>
            <a:r>
              <a:rPr lang="en-US" sz="1600" dirty="0"/>
              <a:t># for your organization or yourself. </a:t>
            </a:r>
          </a:p>
          <a:p>
            <a:pPr marL="0" indent="0">
              <a:buNone/>
            </a:pPr>
            <a:endParaRPr lang="en-US" sz="1600" dirty="0"/>
          </a:p>
          <a:p>
            <a:endParaRPr lang="en-US" sz="1600"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6</a:t>
            </a:fld>
            <a:endParaRPr lang="en-US" dirty="0"/>
          </a:p>
        </p:txBody>
      </p:sp>
    </p:spTree>
    <p:extLst>
      <p:ext uri="{BB962C8B-B14F-4D97-AF65-F5344CB8AC3E}">
        <p14:creationId xmlns:p14="http://schemas.microsoft.com/office/powerpoint/2010/main" val="1480276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8B85-CD20-4D95-A31C-9DFD18975348}"/>
              </a:ext>
            </a:extLst>
          </p:cNvPr>
          <p:cNvSpPr>
            <a:spLocks noGrp="1"/>
          </p:cNvSpPr>
          <p:nvPr>
            <p:ph type="title" idx="4294967295"/>
          </p:nvPr>
        </p:nvSpPr>
        <p:spPr>
          <a:xfrm>
            <a:off x="3676153" y="121387"/>
            <a:ext cx="7740315" cy="447416"/>
          </a:xfrm>
        </p:spPr>
        <p:txBody>
          <a:bodyPr>
            <a:normAutofit fontScale="90000"/>
          </a:bodyPr>
          <a:lstStyle/>
          <a:p>
            <a:r>
              <a:rPr lang="en-US" b="1" dirty="0"/>
              <a:t>Step 1: Register with FGIS</a:t>
            </a:r>
            <a:endParaRPr lang="en-US" dirty="0"/>
          </a:p>
        </p:txBody>
      </p:sp>
      <p:pic>
        <p:nvPicPr>
          <p:cNvPr id="4" name="Picture 3" descr="Create New screen">
            <a:extLst>
              <a:ext uri="{FF2B5EF4-FFF2-40B4-BE49-F238E27FC236}">
                <a16:creationId xmlns:a16="http://schemas.microsoft.com/office/drawing/2014/main" id="{A28921FD-C5E7-459B-AFCD-B8356C370E9B}"/>
              </a:ext>
            </a:extLst>
          </p:cNvPr>
          <p:cNvPicPr>
            <a:picLocks noChangeAspect="1"/>
          </p:cNvPicPr>
          <p:nvPr/>
        </p:nvPicPr>
        <p:blipFill>
          <a:blip r:embed="rId2"/>
          <a:stretch>
            <a:fillRect/>
          </a:stretch>
        </p:blipFill>
        <p:spPr>
          <a:xfrm>
            <a:off x="102976" y="1125883"/>
            <a:ext cx="7900859" cy="4380876"/>
          </a:xfrm>
          <a:prstGeom prst="rect">
            <a:avLst/>
          </a:prstGeom>
        </p:spPr>
      </p:pic>
      <p:sp>
        <p:nvSpPr>
          <p:cNvPr id="9" name="Content Placeholder 4">
            <a:extLst>
              <a:ext uri="{FF2B5EF4-FFF2-40B4-BE49-F238E27FC236}">
                <a16:creationId xmlns:a16="http://schemas.microsoft.com/office/drawing/2014/main" id="{DF76CA39-BB2D-4FA3-9B43-0BB23729BB07}"/>
              </a:ext>
            </a:extLst>
          </p:cNvPr>
          <p:cNvSpPr txBox="1">
            <a:spLocks/>
          </p:cNvSpPr>
          <p:nvPr/>
        </p:nvSpPr>
        <p:spPr>
          <a:xfrm>
            <a:off x="8254772" y="964504"/>
            <a:ext cx="3708626" cy="1951412"/>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Provide details about yourself or the company you are </a:t>
            </a:r>
            <a:r>
              <a:rPr lang="en-US" sz="1400" dirty="0"/>
              <a:t>registering</a:t>
            </a:r>
            <a:r>
              <a:rPr lang="en-US" sz="1600" dirty="0"/>
              <a:t>. </a:t>
            </a:r>
          </a:p>
          <a:p>
            <a:pPr marL="0" indent="0">
              <a:buNone/>
            </a:pPr>
            <a:r>
              <a:rPr lang="en-US" sz="1600" b="1" dirty="0"/>
              <a:t>Name </a:t>
            </a:r>
            <a:r>
              <a:rPr lang="en-US" sz="1600" dirty="0"/>
              <a:t>should be recorded as the legal business name, if you are registering an organization</a:t>
            </a:r>
            <a:endParaRPr lang="en-US" sz="1600" b="1" dirty="0"/>
          </a:p>
          <a:p>
            <a:pPr marL="0" indent="0">
              <a:buNone/>
            </a:pPr>
            <a:r>
              <a:rPr lang="en-US" sz="1600" dirty="0"/>
              <a:t>Identify as an </a:t>
            </a:r>
            <a:r>
              <a:rPr lang="en-US" sz="1600" b="1" dirty="0"/>
              <a:t>individual</a:t>
            </a:r>
            <a:r>
              <a:rPr lang="en-US" sz="1600" dirty="0"/>
              <a:t> or select your </a:t>
            </a:r>
            <a:r>
              <a:rPr lang="en-US" sz="1600" b="1" dirty="0"/>
              <a:t>business type</a:t>
            </a:r>
            <a:r>
              <a:rPr lang="en-US" sz="1600" dirty="0"/>
              <a:t>. </a:t>
            </a:r>
          </a:p>
          <a:p>
            <a:pPr marL="0" indent="0">
              <a:buNone/>
            </a:pPr>
            <a:endParaRPr lang="en-US" sz="1600" dirty="0"/>
          </a:p>
        </p:txBody>
      </p:sp>
      <p:cxnSp>
        <p:nvCxnSpPr>
          <p:cNvPr id="10" name="O.R.S. Arrow" descr="Arrow">
            <a:extLst>
              <a:ext uri="{FF2B5EF4-FFF2-40B4-BE49-F238E27FC236}">
                <a16:creationId xmlns:a16="http://schemas.microsoft.com/office/drawing/2014/main" id="{4522C527-58C7-4CF6-A7ED-7FB996AF690A}"/>
              </a:ext>
            </a:extLst>
          </p:cNvPr>
          <p:cNvCxnSpPr>
            <a:cxnSpLocks/>
          </p:cNvCxnSpPr>
          <p:nvPr/>
        </p:nvCxnSpPr>
        <p:spPr>
          <a:xfrm flipH="1">
            <a:off x="5242560" y="1734854"/>
            <a:ext cx="2761276"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O.R.S. Arrow" descr="Arrow">
            <a:extLst>
              <a:ext uri="{FF2B5EF4-FFF2-40B4-BE49-F238E27FC236}">
                <a16:creationId xmlns:a16="http://schemas.microsoft.com/office/drawing/2014/main" id="{1EA4FD64-75F5-4E4A-9E94-253CA8123DAF}"/>
              </a:ext>
            </a:extLst>
          </p:cNvPr>
          <p:cNvCxnSpPr>
            <a:cxnSpLocks/>
          </p:cNvCxnSpPr>
          <p:nvPr/>
        </p:nvCxnSpPr>
        <p:spPr>
          <a:xfrm flipH="1">
            <a:off x="6963318" y="2343826"/>
            <a:ext cx="1165986" cy="6054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E32FE160-6AF9-4372-8163-A178DE023C3E}"/>
              </a:ext>
            </a:extLst>
          </p:cNvPr>
          <p:cNvSpPr txBox="1">
            <a:spLocks/>
          </p:cNvSpPr>
          <p:nvPr/>
        </p:nvSpPr>
        <p:spPr>
          <a:xfrm>
            <a:off x="8254772" y="3322983"/>
            <a:ext cx="3708626" cy="2086758"/>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00000"/>
                </a:solidFill>
                <a:latin typeface="Calibri" panose="020F0502020204030204" pitchFamily="34" charset="0"/>
                <a:ea typeface="Calibri" panose="020F0502020204030204" pitchFamily="34" charset="0"/>
              </a:rPr>
              <a:t>Registering for more than one </a:t>
            </a:r>
            <a:r>
              <a:rPr lang="en-US" sz="1600" dirty="0" err="1">
                <a:solidFill>
                  <a:srgbClr val="000000"/>
                </a:solidFill>
                <a:latin typeface="Calibri" panose="020F0502020204030204" pitchFamily="34" charset="0"/>
                <a:ea typeface="Calibri" panose="020F0502020204030204" pitchFamily="34" charset="0"/>
              </a:rPr>
              <a:t>MyFGIS</a:t>
            </a:r>
            <a:r>
              <a:rPr lang="en-US" sz="1600" dirty="0">
                <a:solidFill>
                  <a:srgbClr val="000000"/>
                </a:solidFill>
                <a:latin typeface="Calibri" panose="020F0502020204030204" pitchFamily="34" charset="0"/>
                <a:ea typeface="Calibri" panose="020F0502020204030204" pitchFamily="34" charset="0"/>
              </a:rPr>
              <a:t># will allow you to manage your relationship with FGIS in a more granular way, whether by elevator, office, region, or other means.   Each registered organization allows the independent management of locations, people, and roles.  Organizations may share the same USDA financial account number.</a:t>
            </a:r>
            <a:endParaRPr lang="en-US" sz="1800" dirty="0">
              <a:latin typeface="Times New Roman" panose="02020603050405020304" pitchFamily="18" charset="0"/>
              <a:ea typeface="Calibri" panose="020F0502020204030204" pitchFamily="34" charset="0"/>
            </a:endParaRPr>
          </a:p>
        </p:txBody>
      </p:sp>
      <p:sp>
        <p:nvSpPr>
          <p:cNvPr id="13" name="Content Placeholder 4">
            <a:extLst>
              <a:ext uri="{FF2B5EF4-FFF2-40B4-BE49-F238E27FC236}">
                <a16:creationId xmlns:a16="http://schemas.microsoft.com/office/drawing/2014/main" id="{B1CF1C3A-950A-4DF5-8859-0A796ECCAA3E}"/>
              </a:ext>
            </a:extLst>
          </p:cNvPr>
          <p:cNvSpPr txBox="1">
            <a:spLocks/>
          </p:cNvSpPr>
          <p:nvPr/>
        </p:nvSpPr>
        <p:spPr>
          <a:xfrm>
            <a:off x="8254772" y="5856270"/>
            <a:ext cx="3708626" cy="329459"/>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Select ‘Create’ to get your new </a:t>
            </a:r>
            <a:r>
              <a:rPr lang="en-US" sz="1600" dirty="0" err="1"/>
              <a:t>MyFGIS</a:t>
            </a:r>
            <a:r>
              <a:rPr lang="en-US" sz="1600" dirty="0"/>
              <a:t>#</a:t>
            </a:r>
          </a:p>
        </p:txBody>
      </p:sp>
      <p:cxnSp>
        <p:nvCxnSpPr>
          <p:cNvPr id="16" name="O.R.S. Arrow" descr="Arrow">
            <a:extLst>
              <a:ext uri="{FF2B5EF4-FFF2-40B4-BE49-F238E27FC236}">
                <a16:creationId xmlns:a16="http://schemas.microsoft.com/office/drawing/2014/main" id="{E5E0A38A-F4B4-4941-AFA6-4068B9075A54}"/>
              </a:ext>
            </a:extLst>
          </p:cNvPr>
          <p:cNvCxnSpPr>
            <a:cxnSpLocks/>
          </p:cNvCxnSpPr>
          <p:nvPr/>
        </p:nvCxnSpPr>
        <p:spPr>
          <a:xfrm flipH="1" flipV="1">
            <a:off x="7172960" y="5506759"/>
            <a:ext cx="1163092" cy="608971"/>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8445C675-9EA6-4590-B7CE-857F4A6AB561}"/>
              </a:ext>
            </a:extLst>
          </p:cNvPr>
          <p:cNvSpPr txBox="1">
            <a:spLocks/>
          </p:cNvSpPr>
          <p:nvPr/>
        </p:nvSpPr>
        <p:spPr>
          <a:xfrm>
            <a:off x="228602" y="4703745"/>
            <a:ext cx="3708626" cy="601680"/>
          </a:xfrm>
          <a:prstGeom prst="rect">
            <a:avLst/>
          </a:prstGeom>
          <a:solidFill>
            <a:schemeClr val="accent6">
              <a:lumMod val="20000"/>
              <a:lumOff val="8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Leave the ‘contact’ question as </a:t>
            </a:r>
            <a:r>
              <a:rPr lang="en-US" sz="1600" b="1" dirty="0"/>
              <a:t>Yes </a:t>
            </a:r>
            <a:r>
              <a:rPr lang="en-US" sz="1600" dirty="0"/>
              <a:t>to have system access for the organization. </a:t>
            </a:r>
          </a:p>
        </p:txBody>
      </p:sp>
      <p:sp>
        <p:nvSpPr>
          <p:cNvPr id="3" name="Slide Number Placeholder 2"/>
          <p:cNvSpPr>
            <a:spLocks noGrp="1"/>
          </p:cNvSpPr>
          <p:nvPr>
            <p:ph type="sldNum" sz="quarter" idx="12"/>
          </p:nvPr>
        </p:nvSpPr>
        <p:spPr/>
        <p:txBody>
          <a:bodyPr/>
          <a:lstStyle/>
          <a:p>
            <a:fld id="{5201D16B-2387-4D5C-AC4F-ECB6D6ED1DB7}" type="slidenum">
              <a:rPr lang="en-US" smtClean="0"/>
              <a:pPr/>
              <a:t>7</a:t>
            </a:fld>
            <a:endParaRPr lang="en-US" dirty="0"/>
          </a:p>
        </p:txBody>
      </p:sp>
      <p:sp>
        <p:nvSpPr>
          <p:cNvPr id="5" name="Footer Placeholder 4">
            <a:extLst>
              <a:ext uri="{FF2B5EF4-FFF2-40B4-BE49-F238E27FC236}">
                <a16:creationId xmlns:a16="http://schemas.microsoft.com/office/drawing/2014/main" id="{05A6DE67-BDE3-E00A-71CE-C56B0E4CDF9F}"/>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4006331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5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CB430-BC4A-443B-9649-8E89FEBA2D1C}"/>
              </a:ext>
            </a:extLst>
          </p:cNvPr>
          <p:cNvSpPr>
            <a:spLocks noGrp="1"/>
          </p:cNvSpPr>
          <p:nvPr>
            <p:ph type="title" idx="4294967295"/>
          </p:nvPr>
        </p:nvSpPr>
        <p:spPr>
          <a:xfrm>
            <a:off x="3504997" y="141917"/>
            <a:ext cx="7740315" cy="447416"/>
          </a:xfrm>
        </p:spPr>
        <p:txBody>
          <a:bodyPr>
            <a:normAutofit fontScale="90000"/>
          </a:bodyPr>
          <a:lstStyle/>
          <a:p>
            <a:r>
              <a:rPr lang="en-US" b="1" dirty="0"/>
              <a:t>Step 2: You have a new </a:t>
            </a:r>
            <a:r>
              <a:rPr lang="en-US" b="1" dirty="0" err="1"/>
              <a:t>MyFGIS</a:t>
            </a:r>
            <a:r>
              <a:rPr lang="en-US" b="1" dirty="0"/>
              <a:t> number!</a:t>
            </a:r>
          </a:p>
        </p:txBody>
      </p:sp>
      <p:pic>
        <p:nvPicPr>
          <p:cNvPr id="2" name="Picture 1" descr="MyFGIS profile image">
            <a:extLst>
              <a:ext uri="{FF2B5EF4-FFF2-40B4-BE49-F238E27FC236}">
                <a16:creationId xmlns:a16="http://schemas.microsoft.com/office/drawing/2014/main" id="{5221D4A6-6EAB-4E60-98DA-2EC31D49477C}"/>
              </a:ext>
            </a:extLst>
          </p:cNvPr>
          <p:cNvPicPr>
            <a:picLocks noChangeAspect="1"/>
          </p:cNvPicPr>
          <p:nvPr/>
        </p:nvPicPr>
        <p:blipFill>
          <a:blip r:embed="rId3"/>
          <a:stretch>
            <a:fillRect/>
          </a:stretch>
        </p:blipFill>
        <p:spPr>
          <a:xfrm>
            <a:off x="66339" y="783717"/>
            <a:ext cx="7463425" cy="4523525"/>
          </a:xfrm>
          <a:prstGeom prst="rect">
            <a:avLst/>
          </a:prstGeom>
        </p:spPr>
      </p:pic>
      <p:sp>
        <p:nvSpPr>
          <p:cNvPr id="8" name="Content Placeholder 4">
            <a:extLst>
              <a:ext uri="{FF2B5EF4-FFF2-40B4-BE49-F238E27FC236}">
                <a16:creationId xmlns:a16="http://schemas.microsoft.com/office/drawing/2014/main" id="{DCF81AD3-2D94-43AC-B703-39EEEFCC8A71}"/>
              </a:ext>
            </a:extLst>
          </p:cNvPr>
          <p:cNvSpPr txBox="1">
            <a:spLocks/>
          </p:cNvSpPr>
          <p:nvPr/>
        </p:nvSpPr>
        <p:spPr>
          <a:xfrm>
            <a:off x="7561282" y="995733"/>
            <a:ext cx="4392359" cy="928116"/>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A new </a:t>
            </a:r>
            <a:r>
              <a:rPr lang="en-US" sz="2000" b="1" dirty="0" err="1"/>
              <a:t>MyFGIS</a:t>
            </a:r>
            <a:r>
              <a:rPr lang="en-US" sz="2000" b="1" dirty="0"/>
              <a:t> number has been issued and will always be shown next to your chosen name.</a:t>
            </a:r>
          </a:p>
          <a:p>
            <a:pPr marL="0" indent="0">
              <a:buNone/>
            </a:pPr>
            <a:endParaRPr lang="en-US" sz="2000" b="1" dirty="0"/>
          </a:p>
        </p:txBody>
      </p:sp>
      <p:cxnSp>
        <p:nvCxnSpPr>
          <p:cNvPr id="13" name="O.R.S. Arrow" descr="Arrow">
            <a:extLst>
              <a:ext uri="{FF2B5EF4-FFF2-40B4-BE49-F238E27FC236}">
                <a16:creationId xmlns:a16="http://schemas.microsoft.com/office/drawing/2014/main" id="{23BF1119-4377-46CE-8FCE-A08C0790A24E}"/>
              </a:ext>
            </a:extLst>
          </p:cNvPr>
          <p:cNvCxnSpPr>
            <a:cxnSpLocks/>
          </p:cNvCxnSpPr>
          <p:nvPr/>
        </p:nvCxnSpPr>
        <p:spPr>
          <a:xfrm flipH="1">
            <a:off x="5567680" y="1459791"/>
            <a:ext cx="893904" cy="90967"/>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F19CF4BB-1ED7-4C6B-8F4B-55EA76D82FCC}"/>
              </a:ext>
            </a:extLst>
          </p:cNvPr>
          <p:cNvSpPr txBox="1">
            <a:spLocks/>
          </p:cNvSpPr>
          <p:nvPr/>
        </p:nvSpPr>
        <p:spPr>
          <a:xfrm>
            <a:off x="7529764" y="1983011"/>
            <a:ext cx="4500075" cy="1156169"/>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Your profile identifies that you are listed as a Member of this new Organization, and hold the role of ‘Organization Manager’</a:t>
            </a:r>
          </a:p>
        </p:txBody>
      </p:sp>
      <p:sp>
        <p:nvSpPr>
          <p:cNvPr id="11" name="Content Placeholder 4">
            <a:extLst>
              <a:ext uri="{FF2B5EF4-FFF2-40B4-BE49-F238E27FC236}">
                <a16:creationId xmlns:a16="http://schemas.microsoft.com/office/drawing/2014/main" id="{2E7958B0-C9C8-4D26-9571-842213769335}"/>
              </a:ext>
            </a:extLst>
          </p:cNvPr>
          <p:cNvSpPr txBox="1">
            <a:spLocks/>
          </p:cNvSpPr>
          <p:nvPr/>
        </p:nvSpPr>
        <p:spPr>
          <a:xfrm>
            <a:off x="7529764" y="3419125"/>
            <a:ext cx="4500075" cy="1470375"/>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The ‘Organization Access’ panel is now minimized.  You may request additional access or register for additional </a:t>
            </a:r>
            <a:r>
              <a:rPr lang="en-US" sz="2000" b="1" dirty="0" err="1"/>
              <a:t>MyFGIS</a:t>
            </a:r>
            <a:r>
              <a:rPr lang="en-US" sz="2000" b="1" dirty="0"/>
              <a:t> numbers, if necessary, by expanding the panel. </a:t>
            </a:r>
          </a:p>
        </p:txBody>
      </p:sp>
      <p:sp>
        <p:nvSpPr>
          <p:cNvPr id="15" name="Content Placeholder 4">
            <a:extLst>
              <a:ext uri="{FF2B5EF4-FFF2-40B4-BE49-F238E27FC236}">
                <a16:creationId xmlns:a16="http://schemas.microsoft.com/office/drawing/2014/main" id="{914C3CF3-0E42-4FE5-A4FA-760F361C2790}"/>
              </a:ext>
            </a:extLst>
          </p:cNvPr>
          <p:cNvSpPr txBox="1">
            <a:spLocks/>
          </p:cNvSpPr>
          <p:nvPr/>
        </p:nvSpPr>
        <p:spPr>
          <a:xfrm>
            <a:off x="7529765" y="5146167"/>
            <a:ext cx="4500074" cy="928116"/>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Use the ‘Default Settings’ panel to update your primary organization and role </a:t>
            </a:r>
          </a:p>
          <a:p>
            <a:pPr marL="0" indent="0">
              <a:buNone/>
            </a:pPr>
            <a:endParaRPr lang="en-US" sz="2000" b="1"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8</a:t>
            </a:fld>
            <a:endParaRPr lang="en-US" dirty="0"/>
          </a:p>
        </p:txBody>
      </p:sp>
      <p:sp>
        <p:nvSpPr>
          <p:cNvPr id="5" name="Footer Placeholder 4">
            <a:extLst>
              <a:ext uri="{FF2B5EF4-FFF2-40B4-BE49-F238E27FC236}">
                <a16:creationId xmlns:a16="http://schemas.microsoft.com/office/drawing/2014/main" id="{224FDB14-2701-6B74-33DF-34ED6D23B166}"/>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2440504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BB0CD-43F8-4E3C-8E4D-B4FC5099E598}"/>
              </a:ext>
            </a:extLst>
          </p:cNvPr>
          <p:cNvSpPr>
            <a:spLocks noGrp="1"/>
          </p:cNvSpPr>
          <p:nvPr>
            <p:ph type="title" idx="4294967295"/>
          </p:nvPr>
        </p:nvSpPr>
        <p:spPr>
          <a:xfrm>
            <a:off x="4006636" y="160360"/>
            <a:ext cx="7740315" cy="447416"/>
          </a:xfrm>
        </p:spPr>
        <p:txBody>
          <a:bodyPr/>
          <a:lstStyle/>
          <a:p>
            <a:pPr rtl="0" eaLnBrk="1" latinLnBrk="0" hangingPunct="1"/>
            <a:r>
              <a:rPr lang="en-US" sz="2400" b="1" kern="1200" dirty="0">
                <a:solidFill>
                  <a:srgbClr val="000000"/>
                </a:solidFill>
                <a:effectLst/>
                <a:latin typeface="Calibri" panose="020F0502020204030204" pitchFamily="34" charset="0"/>
                <a:ea typeface="+mn-ea"/>
                <a:cs typeface="+mn-cs"/>
              </a:rPr>
              <a:t>Step 2b: You have a new </a:t>
            </a:r>
            <a:r>
              <a:rPr lang="en-US" sz="2400" b="1" kern="1200" dirty="0" err="1">
                <a:solidFill>
                  <a:srgbClr val="000000"/>
                </a:solidFill>
                <a:effectLst/>
                <a:latin typeface="Calibri" panose="020F0502020204030204" pitchFamily="34" charset="0"/>
                <a:ea typeface="+mn-ea"/>
                <a:cs typeface="+mn-cs"/>
              </a:rPr>
              <a:t>MyFGIS</a:t>
            </a:r>
            <a:r>
              <a:rPr lang="en-US" sz="2400" b="1" kern="1200" dirty="0">
                <a:solidFill>
                  <a:srgbClr val="000000"/>
                </a:solidFill>
                <a:effectLst/>
                <a:latin typeface="Calibri" panose="020F0502020204030204" pitchFamily="34" charset="0"/>
                <a:ea typeface="+mn-ea"/>
                <a:cs typeface="+mn-cs"/>
              </a:rPr>
              <a:t> number! </a:t>
            </a:r>
            <a:endParaRPr lang="en-US" dirty="0">
              <a:effectLst/>
            </a:endParaRPr>
          </a:p>
        </p:txBody>
      </p:sp>
      <p:pic>
        <p:nvPicPr>
          <p:cNvPr id="17" name="Content Placeholder 3" descr="MyFGIS menu badge">
            <a:extLst>
              <a:ext uri="{FF2B5EF4-FFF2-40B4-BE49-F238E27FC236}">
                <a16:creationId xmlns:a16="http://schemas.microsoft.com/office/drawing/2014/main" id="{E4D1C177-EDDE-40D6-B700-F5B463710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33" y="950727"/>
            <a:ext cx="3057784" cy="2792439"/>
          </a:xfrm>
          <a:prstGeom prst="rect">
            <a:avLst/>
          </a:prstGeom>
          <a:ln w="3175">
            <a:solidFill>
              <a:schemeClr val="bg1">
                <a:lumMod val="85000"/>
              </a:schemeClr>
            </a:solidFill>
          </a:ln>
        </p:spPr>
      </p:pic>
      <p:pic>
        <p:nvPicPr>
          <p:cNvPr id="2" name="Picture 1" descr="OIM menu">
            <a:extLst>
              <a:ext uri="{FF2B5EF4-FFF2-40B4-BE49-F238E27FC236}">
                <a16:creationId xmlns:a16="http://schemas.microsoft.com/office/drawing/2014/main" id="{7381AF3E-9AC5-445C-B19B-14B4B70A78F7}"/>
              </a:ext>
            </a:extLst>
          </p:cNvPr>
          <p:cNvPicPr>
            <a:picLocks noChangeAspect="1"/>
          </p:cNvPicPr>
          <p:nvPr/>
        </p:nvPicPr>
        <p:blipFill>
          <a:blip r:embed="rId4"/>
          <a:stretch>
            <a:fillRect/>
          </a:stretch>
        </p:blipFill>
        <p:spPr>
          <a:xfrm>
            <a:off x="3928856" y="1383224"/>
            <a:ext cx="3310144" cy="4608658"/>
          </a:xfrm>
          <a:prstGeom prst="rect">
            <a:avLst/>
          </a:prstGeom>
        </p:spPr>
      </p:pic>
      <p:sp>
        <p:nvSpPr>
          <p:cNvPr id="13" name="Content Placeholder 4">
            <a:extLst>
              <a:ext uri="{FF2B5EF4-FFF2-40B4-BE49-F238E27FC236}">
                <a16:creationId xmlns:a16="http://schemas.microsoft.com/office/drawing/2014/main" id="{76B4B8BC-B5EF-4C08-BBA7-549D88603573}"/>
              </a:ext>
            </a:extLst>
          </p:cNvPr>
          <p:cNvSpPr txBox="1">
            <a:spLocks/>
          </p:cNvSpPr>
          <p:nvPr/>
        </p:nvSpPr>
        <p:spPr>
          <a:xfrm>
            <a:off x="7485715" y="950727"/>
            <a:ext cx="4600341" cy="74416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The </a:t>
            </a:r>
            <a:r>
              <a:rPr lang="en-US" sz="2000" b="1" dirty="0" err="1"/>
              <a:t>MyFGIS</a:t>
            </a:r>
            <a:r>
              <a:rPr lang="en-US" sz="2000" b="1" dirty="0"/>
              <a:t> Menu panel offers ability to change your active organization and role</a:t>
            </a:r>
          </a:p>
        </p:txBody>
      </p:sp>
      <p:cxnSp>
        <p:nvCxnSpPr>
          <p:cNvPr id="19" name="O.R.S. Arrow" descr="Arrow">
            <a:extLst>
              <a:ext uri="{FF2B5EF4-FFF2-40B4-BE49-F238E27FC236}">
                <a16:creationId xmlns:a16="http://schemas.microsoft.com/office/drawing/2014/main" id="{E78D477B-C635-42CC-8488-B5D103AB642C}"/>
              </a:ext>
            </a:extLst>
          </p:cNvPr>
          <p:cNvCxnSpPr/>
          <p:nvPr/>
        </p:nvCxnSpPr>
        <p:spPr>
          <a:xfrm rot="2700000">
            <a:off x="415958" y="1484756"/>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F6358C37-8067-4B16-AD8D-B62370A864C8}"/>
              </a:ext>
            </a:extLst>
          </p:cNvPr>
          <p:cNvSpPr txBox="1">
            <a:spLocks/>
          </p:cNvSpPr>
          <p:nvPr/>
        </p:nvSpPr>
        <p:spPr>
          <a:xfrm>
            <a:off x="7485715" y="1933380"/>
            <a:ext cx="4600341" cy="744167"/>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As the organization manager, you control further role management.</a:t>
            </a:r>
          </a:p>
          <a:p>
            <a:pPr marL="0" indent="0">
              <a:buNone/>
            </a:pPr>
            <a:endParaRPr lang="en-US" sz="2000" b="1" dirty="0"/>
          </a:p>
        </p:txBody>
      </p:sp>
      <p:cxnSp>
        <p:nvCxnSpPr>
          <p:cNvPr id="6" name="O.R.S. Arrow" descr="Arrow"/>
          <p:cNvCxnSpPr/>
          <p:nvPr/>
        </p:nvCxnSpPr>
        <p:spPr>
          <a:xfrm rot="2700000">
            <a:off x="543991" y="3141695"/>
            <a:ext cx="594360" cy="0"/>
          </a:xfrm>
          <a:prstGeom prst="straightConnector1">
            <a:avLst/>
          </a:prstGeom>
          <a:ln w="101600">
            <a:solidFill>
              <a:srgbClr val="037744"/>
            </a:solidFill>
            <a:tailEnd type="stealth"/>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8A0392AB-DDBC-4834-9DF3-1B6F1ACCA625}"/>
              </a:ext>
            </a:extLst>
          </p:cNvPr>
          <p:cNvSpPr txBox="1">
            <a:spLocks/>
          </p:cNvSpPr>
          <p:nvPr/>
        </p:nvSpPr>
        <p:spPr>
          <a:xfrm>
            <a:off x="7485715" y="2979750"/>
            <a:ext cx="4600341" cy="931850"/>
          </a:xfrm>
          <a:prstGeom prst="rect">
            <a:avLst/>
          </a:prstGeom>
          <a:solidFill>
            <a:schemeClr val="accent6">
              <a:lumMod val="20000"/>
              <a:lumOff val="8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Your menu will refresh and display the options available to the Organization and Role</a:t>
            </a:r>
          </a:p>
          <a:p>
            <a:pPr marL="0" indent="0">
              <a:buNone/>
            </a:pPr>
            <a:endParaRPr lang="en-US" sz="2000" b="1" dirty="0"/>
          </a:p>
        </p:txBody>
      </p:sp>
      <p:sp>
        <p:nvSpPr>
          <p:cNvPr id="3" name="Slide Number Placeholder 2"/>
          <p:cNvSpPr>
            <a:spLocks noGrp="1"/>
          </p:cNvSpPr>
          <p:nvPr>
            <p:ph type="sldNum" sz="quarter" idx="12"/>
          </p:nvPr>
        </p:nvSpPr>
        <p:spPr/>
        <p:txBody>
          <a:bodyPr/>
          <a:lstStyle/>
          <a:p>
            <a:fld id="{5201D16B-2387-4D5C-AC4F-ECB6D6ED1DB7}" type="slidenum">
              <a:rPr lang="en-US" smtClean="0"/>
              <a:pPr/>
              <a:t>9</a:t>
            </a:fld>
            <a:endParaRPr lang="en-US" dirty="0"/>
          </a:p>
        </p:txBody>
      </p:sp>
      <p:sp>
        <p:nvSpPr>
          <p:cNvPr id="5" name="Footer Placeholder 4">
            <a:extLst>
              <a:ext uri="{FF2B5EF4-FFF2-40B4-BE49-F238E27FC236}">
                <a16:creationId xmlns:a16="http://schemas.microsoft.com/office/drawing/2014/main" id="{199CFA42-6E5D-CCBC-5C70-E4209EA6725E}"/>
              </a:ext>
            </a:extLst>
          </p:cNvPr>
          <p:cNvSpPr>
            <a:spLocks noGrp="1"/>
          </p:cNvSpPr>
          <p:nvPr>
            <p:ph type="ftr" sz="quarter" idx="11"/>
          </p:nvPr>
        </p:nvSpPr>
        <p:spPr/>
        <p:txBody>
          <a:bodyPr/>
          <a:lstStyle/>
          <a:p>
            <a:r>
              <a:rPr lang="en-US"/>
              <a:t>USDA FGIS – MyFGIS Customer Guide</a:t>
            </a:r>
            <a:endParaRPr lang="en-US" dirty="0"/>
          </a:p>
        </p:txBody>
      </p:sp>
    </p:spTree>
    <p:extLst>
      <p:ext uri="{BB962C8B-B14F-4D97-AF65-F5344CB8AC3E}">
        <p14:creationId xmlns:p14="http://schemas.microsoft.com/office/powerpoint/2010/main" val="2232303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8069542AA094C837D3CB0CA8770AC" ma:contentTypeVersion="5" ma:contentTypeDescription="Create a new document." ma:contentTypeScope="" ma:versionID="801cdb9915b4111ee9f1cea25ec8e99e">
  <xsd:schema xmlns:xsd="http://www.w3.org/2001/XMLSchema" xmlns:xs="http://www.w3.org/2001/XMLSchema" xmlns:p="http://schemas.microsoft.com/office/2006/metadata/properties" xmlns:ns2="2429acea-a5fa-42ba-b684-90f639ba1332" xmlns:ns3="4508ad86-82aa-4a78-836d-4fc1d9a2b36f" targetNamespace="http://schemas.microsoft.com/office/2006/metadata/properties" ma:root="true" ma:fieldsID="38b78c9175c38fdae3ac37095ab01e26" ns2:_="" ns3:_="">
    <xsd:import namespace="2429acea-a5fa-42ba-b684-90f639ba1332"/>
    <xsd:import namespace="4508ad86-82aa-4a78-836d-4fc1d9a2b3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9acea-a5fa-42ba-b684-90f639ba1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08ad86-82aa-4a78-836d-4fc1d9a2b36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D3A13-F967-403C-8142-DA27C934EA6A}">
  <ds:schemaRefs>
    <ds:schemaRef ds:uri="http://schemas.microsoft.com/sharepoint/v3/contenttype/forms"/>
  </ds:schemaRefs>
</ds:datastoreItem>
</file>

<file path=customXml/itemProps2.xml><?xml version="1.0" encoding="utf-8"?>
<ds:datastoreItem xmlns:ds="http://schemas.openxmlformats.org/officeDocument/2006/customXml" ds:itemID="{B8A74C68-9BAC-4227-8ED8-3A09E573AAB4}">
  <ds:schemaRefs>
    <ds:schemaRef ds:uri="2429acea-a5fa-42ba-b684-90f639ba1332"/>
    <ds:schemaRef ds:uri="http://schemas.microsoft.com/office/infopath/2007/PartnerControls"/>
    <ds:schemaRef ds:uri="http://www.w3.org/XML/1998/namespace"/>
    <ds:schemaRef ds:uri="4508ad86-82aa-4a78-836d-4fc1d9a2b36f"/>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ABBBCE6C-F4C8-4FE8-8E91-EBBB99A9A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29acea-a5fa-42ba-b684-90f639ba1332"/>
    <ds:schemaRef ds:uri="4508ad86-82aa-4a78-836d-4fc1d9a2b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3318</Words>
  <Application>Microsoft Office PowerPoint</Application>
  <PresentationFormat>Widescreen</PresentationFormat>
  <Paragraphs>471</Paragraphs>
  <Slides>58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Segoe UI</vt:lpstr>
      <vt:lpstr>Times New Roman</vt:lpstr>
      <vt:lpstr>Office Theme</vt:lpstr>
      <vt:lpstr>MyFGIS Customer Guide</vt:lpstr>
      <vt:lpstr>Getting Started: Existing</vt:lpstr>
      <vt:lpstr>Getting Started: New</vt:lpstr>
      <vt:lpstr>Log into MyFGIS</vt:lpstr>
      <vt:lpstr>Create an Identity Verified User Account</vt:lpstr>
      <vt:lpstr>Log in / Register</vt:lpstr>
      <vt:lpstr>Step 1: Register with FGIS</vt:lpstr>
      <vt:lpstr>Step 2: You have a new MyFGIS number!</vt:lpstr>
      <vt:lpstr>Step 2b: You have a new MyFGIS number! </vt:lpstr>
      <vt:lpstr>What’s next?</vt:lpstr>
      <vt:lpstr>USDA Account Overview</vt:lpstr>
      <vt:lpstr>Step 3: Review USDA Accounts</vt:lpstr>
      <vt:lpstr>Step 4a: Request/Link your USDA Charge Account</vt:lpstr>
      <vt:lpstr>Step 4b: Request/Link your USDA Charge Account</vt:lpstr>
      <vt:lpstr>Step 5: Update Default Settings</vt:lpstr>
      <vt:lpstr>The MyFGIS Panel</vt:lpstr>
      <vt:lpstr>Common Grid Features</vt:lpstr>
      <vt:lpstr>Add Users to Your MyFGIS Account</vt:lpstr>
      <vt:lpstr>Requesting access to a MyFGIS#</vt:lpstr>
      <vt:lpstr>Association vs Roles</vt:lpstr>
      <vt:lpstr>Roles</vt:lpstr>
      <vt:lpstr>Roles continued</vt:lpstr>
      <vt:lpstr>Roles / Permissions</vt:lpstr>
      <vt:lpstr>Review Access Requests</vt:lpstr>
      <vt:lpstr>Step 1: Navigate to Access Requests</vt:lpstr>
      <vt:lpstr>Step 2a: Grant request</vt:lpstr>
      <vt:lpstr>Step 2b: Deny request</vt:lpstr>
      <vt:lpstr>Managing Roles</vt:lpstr>
      <vt:lpstr>Assigning Roles to Users</vt:lpstr>
      <vt:lpstr>Step 1: Navigate to Role Management</vt:lpstr>
      <vt:lpstr>Step 2: Search for users</vt:lpstr>
      <vt:lpstr>Step 3: Select the role to assign</vt:lpstr>
      <vt:lpstr>Step 4: Confirm selections</vt:lpstr>
      <vt:lpstr>Managing Expiring Roles</vt:lpstr>
      <vt:lpstr>Manage Expiring Roles</vt:lpstr>
      <vt:lpstr>Terminate a role</vt:lpstr>
      <vt:lpstr>Step 1: Navigate to Role Management.</vt:lpstr>
      <vt:lpstr>Step 2: Select desired user to terminate</vt:lpstr>
      <vt:lpstr>Step 3: Identify role to change End Date</vt:lpstr>
      <vt:lpstr>Step 4: Termination Date is set</vt:lpstr>
      <vt:lpstr>Send a Request for Staff</vt:lpstr>
      <vt:lpstr>Place access requests for your users </vt:lpstr>
      <vt:lpstr>View Billing</vt:lpstr>
      <vt:lpstr>A/P Billing Documents View</vt:lpstr>
      <vt:lpstr>A/P Billing Lines View</vt:lpstr>
      <vt:lpstr>Bill Details PDF Format</vt:lpstr>
      <vt:lpstr>View Certificates</vt:lpstr>
      <vt:lpstr>View Service results</vt:lpstr>
      <vt:lpstr>Service Request</vt:lpstr>
      <vt:lpstr>Cart</vt:lpstr>
      <vt:lpstr>Cart continued</vt:lpstr>
      <vt:lpstr>Choose Preferences</vt:lpstr>
      <vt:lpstr>Contacts vs Users</vt:lpstr>
      <vt:lpstr>Add a contact</vt:lpstr>
      <vt:lpstr>Contact/Person/User &amp; Types List</vt:lpstr>
      <vt:lpstr>Update Contact/Person Types</vt:lpstr>
      <vt:lpstr>Convert contact to system user</vt:lpstr>
      <vt:lpstr>Questions /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2020-10-28T18:40:27Z</dcterms:created>
  <dcterms:modified xsi:type="dcterms:W3CDTF">2023-09-21T12:40:41Z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0x0101005248069542AA094C837D3CB0CA8770AC</vt:lpwstr>
  </property>
</Properties>
</file>